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Default Extension="wav" ContentType="audio/wav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35"/>
  </p:notesMasterIdLst>
  <p:handoutMasterIdLst>
    <p:handoutMasterId r:id="rId36"/>
  </p:handoutMasterIdLst>
  <p:sldIdLst>
    <p:sldId id="543" r:id="rId2"/>
    <p:sldId id="545" r:id="rId3"/>
    <p:sldId id="542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90" r:id="rId13"/>
    <p:sldId id="491" r:id="rId14"/>
    <p:sldId id="492" r:id="rId15"/>
    <p:sldId id="493" r:id="rId16"/>
    <p:sldId id="494" r:id="rId17"/>
    <p:sldId id="495" r:id="rId18"/>
    <p:sldId id="496" r:id="rId19"/>
    <p:sldId id="497" r:id="rId20"/>
    <p:sldId id="498" r:id="rId21"/>
    <p:sldId id="499" r:id="rId22"/>
    <p:sldId id="500" r:id="rId23"/>
    <p:sldId id="515" r:id="rId24"/>
    <p:sldId id="533" r:id="rId25"/>
    <p:sldId id="534" r:id="rId26"/>
    <p:sldId id="535" r:id="rId27"/>
    <p:sldId id="536" r:id="rId28"/>
    <p:sldId id="537" r:id="rId29"/>
    <p:sldId id="538" r:id="rId30"/>
    <p:sldId id="539" r:id="rId31"/>
    <p:sldId id="540" r:id="rId32"/>
    <p:sldId id="541" r:id="rId33"/>
    <p:sldId id="544" r:id="rId34"/>
  </p:sldIdLst>
  <p:sldSz cx="9144000" cy="6858000" type="screen4x3"/>
  <p:notesSz cx="6815138" cy="9944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9CF2FE"/>
    <a:srgbClr val="FFFF00"/>
    <a:srgbClr val="EF0B05"/>
    <a:srgbClr val="8E1A1A"/>
    <a:srgbClr val="6E1414"/>
    <a:srgbClr val="3366FF"/>
    <a:srgbClr val="99600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61" autoAdjust="0"/>
    <p:restoredTop sz="94672" autoAdjust="0"/>
  </p:normalViewPr>
  <p:slideViewPr>
    <p:cSldViewPr>
      <p:cViewPr varScale="1">
        <p:scale>
          <a:sx n="86" d="100"/>
          <a:sy n="86" d="100"/>
        </p:scale>
        <p:origin x="-10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9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75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789" y="0"/>
            <a:ext cx="295375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D111E5-386A-4899-BB9F-0CBADA967F18}" type="datetimeFigureOut">
              <a:rPr lang="th-TH"/>
              <a:pPr>
                <a:defRPr/>
              </a:pPr>
              <a:t>28/04/58</a:t>
            </a:fld>
            <a:endParaRPr lang="th-TH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302"/>
            <a:ext cx="295375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789" y="9445302"/>
            <a:ext cx="295375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1194F22-4288-4EFC-8F09-C13546BDC88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758" cy="497205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9789" y="0"/>
            <a:ext cx="2953758" cy="497205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AEAE7C-9A56-4A5E-A2E5-BD332635F195}" type="datetimeFigureOut">
              <a:rPr lang="th-TH"/>
              <a:pPr>
                <a:defRPr/>
              </a:pPr>
              <a:t>28/04/58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0" tIns="45880" rIns="91760" bIns="45880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1514" y="4723448"/>
            <a:ext cx="5452110" cy="4474845"/>
          </a:xfrm>
          <a:prstGeom prst="rect">
            <a:avLst/>
          </a:prstGeom>
        </p:spPr>
        <p:txBody>
          <a:bodyPr vert="horz" lIns="91760" tIns="45880" rIns="91760" bIns="4588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  <a:endParaRPr lang="th-TH" noProof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5302"/>
            <a:ext cx="2953758" cy="497205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9789" y="9445302"/>
            <a:ext cx="2953758" cy="497205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498648A-A279-4BF2-BC2F-95CEC219CEB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เชื่อมต่อตรง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5" name="ตัวยึด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B0AF0-1E5E-40ED-87A8-BE876C12FFEA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ยึด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8031A-9C7F-4E5F-BD14-1AED33D2F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765D3-FA4E-49BC-8758-4BE28D98C00F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CE88-4758-43DD-B044-D2879251C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134F-1C70-44E5-AE7F-7030605A81F5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B7FF-06A8-4945-986E-7DD675A40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7" name="ตัวยึด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9D078-9542-4F7F-9978-3F332882BCD1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ตัวยึด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BD67B-E99D-4CB7-994C-91E9E84AB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เชื่อมต่อตรง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ตัวยึด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F8378-F992-4AA5-A027-C940641DC75E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7" name="ตัวยึด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DFC07-96CD-4347-AE88-0EC043205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776A7-793E-49AC-B0AB-12B95374B538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BCDC4-CB25-4D94-B1DE-B9B6EB3A2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ยึด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28" name="ตัวยึด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8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21EDF-7590-4F22-A9D8-68196C644B1C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9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EE7FD-02E2-4DF4-A4CE-0B80972AD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8B0EE-E2A9-4DF1-AECD-24A14DBFFEC3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4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52F4C-04E0-4D3C-8DF1-C8AC1AE91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D0569-C60D-40DA-8E28-1905093902A8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3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3DB7F-42DD-4DF4-B9D5-DF41AD07E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เชื่อมต่อตรง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158E0-AA0C-4D69-A9FC-5BCDDCABC737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7" name="ตัวยึด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0CB1C-B5C2-4E6D-9C34-35E64D605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7D7B8-5A08-442A-B513-48825BC8CC8B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130F9-1C6F-40E9-8500-FFF84EFFB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ตัวยึดข้อความ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1" name="ตัวยึด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F8BB9A-5579-4700-9B19-962CD457FC22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28" name="ตัวยึด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94859E-13D9-4170-9342-8E990C23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ตัวยึด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54" r:id="rId4"/>
    <p:sldLayoutId id="2147483963" r:id="rId5"/>
    <p:sldLayoutId id="2147483955" r:id="rId6"/>
    <p:sldLayoutId id="2147483956" r:id="rId7"/>
    <p:sldLayoutId id="2147483964" r:id="rId8"/>
    <p:sldLayoutId id="2147483957" r:id="rId9"/>
    <p:sldLayoutId id="2147483958" r:id="rId10"/>
    <p:sldLayoutId id="21474839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ChangeArrowheads="1"/>
          </p:cNvSpPr>
          <p:nvPr/>
        </p:nvSpPr>
        <p:spPr bwMode="auto">
          <a:xfrm>
            <a:off x="533400" y="1143000"/>
            <a:ext cx="7877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eaLnBrk="0" hangingPunct="0">
              <a:defRPr/>
            </a:pPr>
            <a:r>
              <a:rPr lang="th-TH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UPC" pitchFamily="18" charset="-34"/>
                <a:cs typeface="AngsanaUPC" pitchFamily="18" charset="-34"/>
              </a:rPr>
              <a:t>ระเบียบสำนักนายกรัฐมนตรีว่าด้วยการพัสดุ</a:t>
            </a:r>
            <a:r>
              <a:rPr lang="th-TH" sz="36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</a:t>
            </a: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684213" y="144463"/>
            <a:ext cx="7272337" cy="8366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400" b="1">
                <a:latin typeface="Angsana New" pitchFamily="18" charset="-34"/>
                <a:cs typeface="Angsana New" pitchFamily="18" charset="-34"/>
              </a:rPr>
              <a:t>กฎหมายการพัสดุและสัญญา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640007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UPC" pitchFamily="18" charset="-34"/>
              </a:rPr>
              <a:t>1. ระเบียบสำนักนายกรัฐมนตรีว่าด้วยการพัสดุ พ.ศ. 2535 และที่แก้ไขเพิ่มเติม</a:t>
            </a:r>
          </a:p>
        </p:txBody>
      </p:sp>
      <p:sp>
        <p:nvSpPr>
          <p:cNvPr id="640008" name="Text Box 8"/>
          <p:cNvSpPr txBox="1">
            <a:spLocks noChangeArrowheads="1"/>
          </p:cNvSpPr>
          <p:nvPr/>
        </p:nvSpPr>
        <p:spPr bwMode="auto">
          <a:xfrm>
            <a:off x="381000" y="2438400"/>
            <a:ext cx="8153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UPC" pitchFamily="18" charset="-34"/>
              </a:rPr>
              <a:t>2. ระเบียบสำนักนายกรัฐมนตรีว่าด้วยการพัสดุด้วยวิธีการทางอิเล็กทรอนิกส์ </a:t>
            </a:r>
          </a:p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UPC" pitchFamily="18" charset="-34"/>
              </a:rPr>
              <a:t>       พ.ศ. 2549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990600" y="37338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>
                <a:solidFill>
                  <a:schemeClr val="hlink"/>
                </a:solidFill>
                <a:cs typeface="AngsanaUPC" pitchFamily="18" charset="-34"/>
              </a:rPr>
              <a:t>กฎหมายที่เกี่ยวข้อง</a:t>
            </a:r>
          </a:p>
        </p:txBody>
      </p:sp>
      <p:sp>
        <p:nvSpPr>
          <p:cNvPr id="640010" name="Text Box 10"/>
          <p:cNvSpPr txBox="1">
            <a:spLocks noChangeArrowheads="1"/>
          </p:cNvSpPr>
          <p:nvPr/>
        </p:nvSpPr>
        <p:spPr bwMode="auto">
          <a:xfrm>
            <a:off x="838200" y="44196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1. พระราชบัญญัติว่าด้วยความผิดเกี่ยวกับการเสนอราคาต่อหน่วยงานของรัฐ พ.ศ. 2542</a:t>
            </a:r>
          </a:p>
        </p:txBody>
      </p:sp>
      <p:sp>
        <p:nvSpPr>
          <p:cNvPr id="640011" name="Text Box 11"/>
          <p:cNvSpPr txBox="1">
            <a:spLocks noChangeArrowheads="1"/>
          </p:cNvSpPr>
          <p:nvPr/>
        </p:nvSpPr>
        <p:spPr bwMode="auto">
          <a:xfrm>
            <a:off x="762000" y="55626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2. พระราชบัญญัติวิธีปฏิบัติราชการทางปกครอง พ.ศ. 2539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5229225"/>
          </a:xfrm>
        </p:spPr>
        <p:txBody>
          <a:bodyPr/>
          <a:lstStyle/>
          <a:p>
            <a:pPr>
              <a:buFont typeface="Wingdings 2" pitchFamily="18" charset="2"/>
              <a:buChar char=""/>
            </a:pPr>
            <a:r>
              <a:rPr lang="th-TH" sz="4000" b="1" smtClean="0">
                <a:solidFill>
                  <a:srgbClr val="F004A1"/>
                </a:solidFill>
              </a:rPr>
              <a:t>เมื่อครบกำหนดสัญญา /ผิดสัญญาต้องแจ้งการปรับ</a:t>
            </a:r>
          </a:p>
          <a:p>
            <a:pPr>
              <a:buFont typeface="Wingdings 2" pitchFamily="18" charset="2"/>
              <a:buChar char=""/>
            </a:pPr>
            <a:r>
              <a:rPr lang="th-TH" sz="4000" b="1" smtClean="0">
                <a:solidFill>
                  <a:srgbClr val="F004A1"/>
                </a:solidFill>
              </a:rPr>
              <a:t>คิดค่าปรับนับถัดจากวันครบกำหนดสัญญา/ข้อตกลง</a:t>
            </a:r>
            <a:endParaRPr lang="th-TH" sz="4000" b="1" smtClean="0">
              <a:solidFill>
                <a:srgbClr val="F004A1"/>
              </a:solidFill>
              <a:cs typeface="Angsana New" pitchFamily="18" charset="-34"/>
            </a:endParaRPr>
          </a:p>
          <a:p>
            <a:pPr>
              <a:buFont typeface="Wingdings 2" pitchFamily="18" charset="2"/>
              <a:buChar char=""/>
            </a:pPr>
            <a:endParaRPr lang="th-TH" sz="4000" b="1" smtClean="0">
              <a:solidFill>
                <a:srgbClr val="F004A1"/>
              </a:solidFill>
              <a:cs typeface="Angsana New" pitchFamily="18" charset="-34"/>
            </a:endParaRPr>
          </a:p>
          <a:p>
            <a:pPr>
              <a:buFont typeface="Wingdings 2" pitchFamily="18" charset="2"/>
              <a:buChar char=""/>
            </a:pPr>
            <a:r>
              <a:rPr lang="th-TH" sz="4000" b="1" smtClean="0">
                <a:solidFill>
                  <a:srgbClr val="F004A1"/>
                </a:solidFill>
              </a:rPr>
              <a:t>สงวนสิทธิปรับ เมื่อส่งมอบของ/งาน ไม่ตรงตามสัญญา</a:t>
            </a:r>
          </a:p>
          <a:p>
            <a:pPr>
              <a:buFont typeface="Wingdings 2" pitchFamily="18" charset="2"/>
              <a:buChar char=""/>
            </a:pPr>
            <a:r>
              <a:rPr lang="th-TH" sz="4000" b="1" smtClean="0">
                <a:solidFill>
                  <a:srgbClr val="F004A1"/>
                </a:solidFill>
              </a:rPr>
              <a:t>เงื่อนไขสัญญาซื้อเป็นชุด  ให้ปรับทั้งชุด</a:t>
            </a:r>
          </a:p>
          <a:p>
            <a:pPr>
              <a:buFont typeface="Wingdings 2" pitchFamily="18" charset="2"/>
              <a:buChar char=""/>
            </a:pPr>
            <a:r>
              <a:rPr lang="th-TH" sz="4000" b="1" smtClean="0">
                <a:solidFill>
                  <a:srgbClr val="F004A1"/>
                </a:solidFill>
              </a:rPr>
              <a:t>สิ่งของรวมติดตั้ง/ทดลอง/ปรับตาม</a:t>
            </a:r>
            <a:r>
              <a:rPr lang="th-TH" sz="4400" b="1" smtClean="0">
                <a:solidFill>
                  <a:srgbClr val="F004A1"/>
                </a:solidFill>
              </a:rPr>
              <a:t>ราคา</a:t>
            </a:r>
            <a:r>
              <a:rPr lang="th-TH" sz="4000" b="1" smtClean="0">
                <a:solidFill>
                  <a:srgbClr val="F004A1"/>
                </a:solidFill>
              </a:rPr>
              <a:t>ของทั้งหมด</a:t>
            </a:r>
            <a:endParaRPr lang="en-US" sz="4000" b="1" smtClean="0">
              <a:solidFill>
                <a:srgbClr val="F004A1"/>
              </a:solidFill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838200" y="152400"/>
            <a:ext cx="73152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800" b="1">
                <a:cs typeface="Angsana New" pitchFamily="18" charset="-34"/>
              </a:rPr>
              <a:t>การคิดค่าปรับตามสัญญา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body" idx="4294967295"/>
          </p:nvPr>
        </p:nvSpPr>
        <p:spPr>
          <a:xfrm>
            <a:off x="685800" y="1524000"/>
            <a:ext cx="86868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b="1" smtClean="0">
                <a:cs typeface="EucrosiaUPC" pitchFamily="18" charset="-34"/>
              </a:rPr>
              <a:t>1. .......................  กำหนดส่ง 17 ม.ค.</a:t>
            </a:r>
          </a:p>
          <a:p>
            <a:pPr>
              <a:buFont typeface="Wingdings 2" pitchFamily="18" charset="2"/>
              <a:buNone/>
            </a:pPr>
            <a:endParaRPr lang="th-TH" b="1" smtClean="0">
              <a:cs typeface="EucrosiaUPC" pitchFamily="18" charset="-34"/>
            </a:endParaRPr>
          </a:p>
          <a:p>
            <a:pPr>
              <a:buFont typeface="Wingdings 2" pitchFamily="18" charset="2"/>
              <a:buNone/>
            </a:pPr>
            <a:r>
              <a:rPr lang="th-TH" b="1" smtClean="0">
                <a:cs typeface="EucrosiaUPC" pitchFamily="18" charset="-34"/>
              </a:rPr>
              <a:t>2. 	</a:t>
            </a:r>
          </a:p>
          <a:p>
            <a:pPr>
              <a:buFont typeface="Wingdings 2" pitchFamily="18" charset="2"/>
              <a:buNone/>
            </a:pPr>
            <a:endParaRPr lang="th-TH" b="1" smtClean="0">
              <a:cs typeface="EucrosiaUPC" pitchFamily="18" charset="-34"/>
            </a:endParaRPr>
          </a:p>
          <a:p>
            <a:pPr>
              <a:buFont typeface="Wingdings 2" pitchFamily="18" charset="2"/>
              <a:buNone/>
            </a:pPr>
            <a:endParaRPr lang="th-TH" b="1" smtClean="0">
              <a:cs typeface="EucrosiaUPC" pitchFamily="18" charset="-34"/>
            </a:endParaRP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219200" y="31242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187450" y="2349500"/>
            <a:ext cx="0" cy="2133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743200" y="1981200"/>
            <a:ext cx="0" cy="22098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419600" y="2362200"/>
            <a:ext cx="0" cy="2209800"/>
          </a:xfrm>
          <a:prstGeom prst="line">
            <a:avLst/>
          </a:prstGeom>
          <a:noFill/>
          <a:ln w="38100">
            <a:solidFill>
              <a:srgbClr val="FF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219200" y="2133600"/>
            <a:ext cx="2514600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ส่ง 14 ม.ค.</a:t>
            </a:r>
          </a:p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 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495800" y="2438400"/>
            <a:ext cx="2514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รับ 20 ม.ค. 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743200" y="3200400"/>
            <a:ext cx="2514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แจ้งให้แก้ไข 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2819400" y="40386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657600" y="3763963"/>
            <a:ext cx="914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ปรับ 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243138" y="4144963"/>
            <a:ext cx="11430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ลดปรับ 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276600" y="4419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371600" y="4419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4495800" y="3154363"/>
            <a:ext cx="914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ส่ง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6172200" y="3154363"/>
            <a:ext cx="533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cs typeface="EucrosiaUPC" pitchFamily="18" charset="-34"/>
              </a:rPr>
              <a:t>รับ </a:t>
            </a:r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4932363" y="3284538"/>
            <a:ext cx="381000" cy="3810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>
                <a:cs typeface="EucrosiaUPC" pitchFamily="18" charset="-34"/>
              </a:rPr>
              <a:t>2</a:t>
            </a: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6629400" y="3276600"/>
            <a:ext cx="381000" cy="3810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>
                <a:cs typeface="EucrosiaUPC" pitchFamily="18" charset="-34"/>
              </a:rPr>
              <a:t>2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495800" y="41148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4572000" y="3724275"/>
            <a:ext cx="3048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2400" b="1">
                <a:cs typeface="EucrosiaUPC" pitchFamily="18" charset="-34"/>
              </a:rPr>
              <a:t>24 ม.ค.           27 ม.ค.</a:t>
            </a: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257800" y="4114800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6705600" y="4114800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827088" y="2420938"/>
            <a:ext cx="381000" cy="3810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>
                <a:cs typeface="EucrosiaUPC" pitchFamily="18" charset="-34"/>
              </a:rPr>
              <a:t>1</a:t>
            </a:r>
          </a:p>
        </p:txBody>
      </p:sp>
      <p:sp>
        <p:nvSpPr>
          <p:cNvPr id="17432" name="AutoShape 24"/>
          <p:cNvSpPr>
            <a:spLocks noChangeArrowheads="1"/>
          </p:cNvSpPr>
          <p:nvPr/>
        </p:nvSpPr>
        <p:spPr bwMode="auto">
          <a:xfrm>
            <a:off x="1219200" y="304800"/>
            <a:ext cx="6019800" cy="609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000" b="1">
                <a:cs typeface="AngsanaUPC" pitchFamily="18" charset="-34"/>
              </a:rPr>
              <a:t>การรับมอบและการปรับ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/>
          </p:cNvSpPr>
          <p:nvPr>
            <p:ph type="body" idx="4294967295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0000FF"/>
                </a:solidFill>
                <a:cs typeface="EucrosiaUPC" pitchFamily="18" charset="-34"/>
              </a:rPr>
              <a:t>ข้อ 71(4)</a:t>
            </a:r>
            <a:r>
              <a:rPr lang="th-TH" b="1" smtClean="0">
                <a:cs typeface="EucrosiaUPC" pitchFamily="18" charset="-34"/>
              </a:rPr>
              <a:t>	</a:t>
            </a:r>
            <a:r>
              <a:rPr lang="th-TH" b="1" smtClean="0">
                <a:latin typeface="Arial" charset="0"/>
                <a:cs typeface="EucrosiaUPC" pitchFamily="18" charset="-34"/>
              </a:rPr>
              <a:t>“</a:t>
            </a:r>
            <a:r>
              <a:rPr lang="th-TH" b="1" smtClean="0">
                <a:cs typeface="EucrosiaUPC" pitchFamily="18" charset="-34"/>
              </a:rPr>
              <a:t>ถือว่าผู้ขายหรือผู้รับจ้างได้ส่งถูกต้องตั้งแต่วันที่ได้นำ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cs typeface="EucrosiaUPC" pitchFamily="18" charset="-34"/>
              </a:rPr>
              <a:t>                  พัสดุมาส่ง</a:t>
            </a:r>
            <a:r>
              <a:rPr lang="th-TH" b="1" smtClean="0">
                <a:latin typeface="Arial" charset="0"/>
                <a:cs typeface="EucrosiaUPC" pitchFamily="18" charset="-34"/>
              </a:rPr>
              <a:t>”</a:t>
            </a:r>
            <a:endParaRPr lang="th-TH" b="1" smtClean="0">
              <a:cs typeface="EucrosiaUPC" pitchFamily="18" charset="-34"/>
            </a:endParaRPr>
          </a:p>
          <a:p>
            <a:pPr>
              <a:buFont typeface="Wingdings 2" pitchFamily="18" charset="2"/>
              <a:buNone/>
            </a:pPr>
            <a:r>
              <a:rPr lang="th-TH" b="1" smtClean="0">
                <a:cs typeface="EucrosiaUPC" pitchFamily="18" charset="-34"/>
              </a:rPr>
              <a:t>                  </a:t>
            </a:r>
            <a:r>
              <a:rPr lang="th-TH" b="1" smtClean="0">
                <a:solidFill>
                  <a:srgbClr val="0000FF"/>
                </a:solidFill>
                <a:cs typeface="EucrosiaUPC" pitchFamily="18" charset="-34"/>
              </a:rPr>
              <a:t>......ปรับ       ?       วัน</a:t>
            </a:r>
          </a:p>
          <a:p>
            <a:pPr algn="ctr">
              <a:buFont typeface="Wingdings 2" pitchFamily="18" charset="2"/>
              <a:buNone/>
            </a:pPr>
            <a:r>
              <a:rPr lang="th-TH" b="1" smtClean="0">
                <a:cs typeface="EucrosiaUPC" pitchFamily="18" charset="-34"/>
              </a:rPr>
              <a:t>ครบกำหนด 17 มค.  ส่งถูกต้อง 24 ม.ค. ตามสัญญา</a:t>
            </a:r>
          </a:p>
          <a:p>
            <a:pPr algn="ctr">
              <a:buFont typeface="Wingdings 2" pitchFamily="18" charset="2"/>
              <a:buNone/>
            </a:pPr>
            <a:r>
              <a:rPr lang="th-TH" b="1" smtClean="0">
                <a:cs typeface="EucrosiaUPC" pitchFamily="18" charset="-34"/>
              </a:rPr>
              <a:t>จะต้องถูกปรับ 18 ม.ค. - 24 ม.ค. </a:t>
            </a:r>
            <a:r>
              <a:rPr lang="en-US" b="1" smtClean="0">
                <a:cs typeface="EucrosiaUPC" pitchFamily="18" charset="-34"/>
              </a:rPr>
              <a:t>= x </a:t>
            </a:r>
            <a:r>
              <a:rPr lang="th-TH" b="1" smtClean="0">
                <a:cs typeface="EucrosiaUPC" pitchFamily="18" charset="-34"/>
              </a:rPr>
              <a:t>วัน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cs typeface="EucrosiaUPC" pitchFamily="18" charset="-34"/>
              </a:rPr>
              <a:t>*กรรมการล่าช้า (เป็นเหตุพิจารณาลดค่าปรับตามระเบียบฯ ข้อ 139) </a:t>
            </a:r>
          </a:p>
          <a:p>
            <a:pPr algn="ctr">
              <a:buFont typeface="Wingdings 2" pitchFamily="18" charset="2"/>
              <a:buNone/>
            </a:pPr>
            <a:r>
              <a:rPr lang="th-TH" b="1" smtClean="0">
                <a:solidFill>
                  <a:srgbClr val="0000FF"/>
                </a:solidFill>
                <a:cs typeface="EucrosiaUPC" pitchFamily="18" charset="-34"/>
              </a:rPr>
              <a:t>15 ม.ค. </a:t>
            </a:r>
            <a:r>
              <a:rPr lang="th-TH" b="1" smtClean="0">
                <a:solidFill>
                  <a:srgbClr val="0000FF"/>
                </a:solidFill>
                <a:latin typeface="Arial" charset="0"/>
                <a:cs typeface="EucrosiaUPC" pitchFamily="18" charset="-34"/>
              </a:rPr>
              <a:t>–</a:t>
            </a:r>
            <a:r>
              <a:rPr lang="th-TH" b="1" smtClean="0">
                <a:solidFill>
                  <a:srgbClr val="0000FF"/>
                </a:solidFill>
                <a:cs typeface="EucrosiaUPC" pitchFamily="18" charset="-34"/>
              </a:rPr>
              <a:t> 20 ม.ค. </a:t>
            </a:r>
            <a:r>
              <a:rPr lang="en-US" b="1" smtClean="0">
                <a:solidFill>
                  <a:srgbClr val="0000FF"/>
                </a:solidFill>
                <a:cs typeface="EucrosiaUPC" pitchFamily="18" charset="-34"/>
              </a:rPr>
              <a:t>= </a:t>
            </a:r>
            <a:r>
              <a:rPr lang="en-US" b="1" smtClean="0">
                <a:solidFill>
                  <a:srgbClr val="0000FF"/>
                </a:solidFill>
                <a:latin typeface="Estrangelo Edessa" pitchFamily="66"/>
                <a:cs typeface="EucrosiaUPC" pitchFamily="18" charset="-34"/>
              </a:rPr>
              <a:t>Y</a:t>
            </a:r>
            <a:r>
              <a:rPr lang="en-US" b="1" smtClean="0">
                <a:solidFill>
                  <a:srgbClr val="0000FF"/>
                </a:solidFill>
                <a:cs typeface="EucrosiaUPC" pitchFamily="18" charset="-34"/>
              </a:rPr>
              <a:t> </a:t>
            </a:r>
            <a:r>
              <a:rPr lang="th-TH" b="1" smtClean="0">
                <a:solidFill>
                  <a:srgbClr val="0000FF"/>
                </a:solidFill>
                <a:cs typeface="EucrosiaUPC" pitchFamily="18" charset="-34"/>
              </a:rPr>
              <a:t>วัน</a:t>
            </a:r>
          </a:p>
          <a:p>
            <a:pPr algn="ctr">
              <a:buFont typeface="Wingdings 2" pitchFamily="18" charset="2"/>
              <a:buNone/>
            </a:pPr>
            <a:r>
              <a:rPr lang="th-TH" b="1" smtClean="0">
                <a:solidFill>
                  <a:srgbClr val="0000FF"/>
                </a:solidFill>
                <a:cs typeface="EucrosiaUPC" pitchFamily="18" charset="-34"/>
              </a:rPr>
              <a:t>...ผู้ขาย/ผู้รับจ้าง ถูกปรับ </a:t>
            </a:r>
            <a:r>
              <a:rPr lang="en-US" b="1" smtClean="0">
                <a:solidFill>
                  <a:srgbClr val="0000FF"/>
                </a:solidFill>
                <a:cs typeface="EucrosiaUPC" pitchFamily="18" charset="-34"/>
              </a:rPr>
              <a:t>X </a:t>
            </a:r>
            <a:r>
              <a:rPr lang="en-US" b="1" smtClean="0">
                <a:solidFill>
                  <a:srgbClr val="0000FF"/>
                </a:solidFill>
                <a:latin typeface="Arial" charset="0"/>
                <a:cs typeface="EucrosiaUPC" pitchFamily="18" charset="-34"/>
              </a:rPr>
              <a:t>–</a:t>
            </a:r>
            <a:r>
              <a:rPr lang="en-US" b="1" smtClean="0">
                <a:solidFill>
                  <a:srgbClr val="0000FF"/>
                </a:solidFill>
                <a:cs typeface="EucrosiaUPC" pitchFamily="18" charset="-34"/>
              </a:rPr>
              <a:t> Y = ? </a:t>
            </a:r>
            <a:r>
              <a:rPr lang="th-TH" b="1" smtClean="0">
                <a:solidFill>
                  <a:srgbClr val="0000FF"/>
                </a:solidFill>
                <a:cs typeface="EucrosiaUPC" pitchFamily="18" charset="-34"/>
              </a:rPr>
              <a:t>วัน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219200" y="304800"/>
            <a:ext cx="6019800" cy="609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000" b="1">
                <a:cs typeface="AngsanaUPC" pitchFamily="18" charset="-34"/>
              </a:rPr>
              <a:t>การรับมอบและการปรับ (ต่อ)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3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3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33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33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3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33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33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964613" cy="5732462"/>
          </a:xfrm>
        </p:spPr>
        <p:txBody>
          <a:bodyPr anchor="b"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4000" smtClean="0">
                <a:solidFill>
                  <a:srgbClr val="3333FF"/>
                </a:solidFill>
                <a:sym typeface="Wingdings" pitchFamily="2" charset="2"/>
              </a:rPr>
              <a:t></a:t>
            </a:r>
            <a:r>
              <a:rPr lang="th-TH" sz="4000" smtClean="0">
                <a:solidFill>
                  <a:srgbClr val="3333FF"/>
                </a:solidFill>
                <a:sym typeface="Wingdings" pitchFamily="2" charset="2"/>
              </a:rPr>
              <a:t> 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ซื้อ/จ้าง จากส่วนราชการ รัฐวิสาหกิจ    </a:t>
            </a:r>
            <a:r>
              <a:rPr lang="th-TH" sz="4000" b="1" smtClean="0">
                <a:solidFill>
                  <a:srgbClr val="EF0B05"/>
                </a:solidFill>
                <a:sym typeface="Wingdings" pitchFamily="2" charset="2"/>
              </a:rPr>
              <a:t>จ่ายได้ ๕๐</a:t>
            </a:r>
            <a:r>
              <a:rPr lang="th-TH" sz="4000" b="1" smtClean="0">
                <a:solidFill>
                  <a:srgbClr val="EF0B05"/>
                </a:solidFill>
                <a:latin typeface="Angsana New" pitchFamily="18" charset="-34"/>
                <a:sym typeface="Wingdings" pitchFamily="2" charset="2"/>
              </a:rPr>
              <a:t>%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4000" b="1" smtClean="0">
                <a:solidFill>
                  <a:srgbClr val="3333FF"/>
                </a:solidFill>
                <a:sym typeface="Wingdings" pitchFamily="2" charset="2"/>
              </a:rPr>
              <a:t>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ซื้อจากต่างประเทศ                     </a:t>
            </a:r>
            <a:r>
              <a:rPr lang="th-TH" sz="4000" b="1" smtClean="0">
                <a:solidFill>
                  <a:srgbClr val="EF0B05"/>
                </a:solidFill>
                <a:sym typeface="Wingdings" pitchFamily="2" charset="2"/>
              </a:rPr>
              <a:t>จ่ายตามที่ผู้กำหนด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4000" b="1" smtClean="0">
                <a:solidFill>
                  <a:srgbClr val="3333FF"/>
                </a:solidFill>
                <a:sym typeface="Wingdings" pitchFamily="2" charset="2"/>
              </a:rPr>
              <a:t>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การบอกรับวารสาร,/สั่งจองหนังสือ/     </a:t>
            </a:r>
            <a:r>
              <a:rPr lang="th-TH" sz="4000" b="1" smtClean="0">
                <a:solidFill>
                  <a:srgbClr val="EF0B05"/>
                </a:solidFill>
                <a:sym typeface="Wingdings" pitchFamily="2" charset="2"/>
              </a:rPr>
              <a:t>จ่ายเท่าที่จ่ายจริง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   ซื้อข้อมูล </a:t>
            </a:r>
            <a:r>
              <a:rPr lang="en-US" sz="4000" b="1" smtClean="0">
                <a:solidFill>
                  <a:srgbClr val="3333FF"/>
                </a:solidFill>
                <a:latin typeface="Angsana New" pitchFamily="18" charset="-34"/>
                <a:sym typeface="Wingdings" pitchFamily="2" charset="2"/>
              </a:rPr>
              <a:t>E</a:t>
            </a:r>
            <a:r>
              <a:rPr lang="th-TH" sz="4000" b="1" smtClean="0">
                <a:solidFill>
                  <a:srgbClr val="3333FF"/>
                </a:solidFill>
                <a:latin typeface="Angsana New" pitchFamily="18" charset="-34"/>
                <a:sym typeface="Wingdings" pitchFamily="2" charset="2"/>
              </a:rPr>
              <a:t> /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บอกรับสมาชิก</a:t>
            </a:r>
            <a:r>
              <a:rPr lang="en-US" sz="4000" b="1" smtClean="0">
                <a:solidFill>
                  <a:srgbClr val="3333FF"/>
                </a:solidFill>
                <a:latin typeface="Angsana New" pitchFamily="18" charset="-34"/>
                <a:sym typeface="Wingdings" pitchFamily="2" charset="2"/>
              </a:rPr>
              <a:t>Internet  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 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4000" b="1" smtClean="0">
                <a:solidFill>
                  <a:srgbClr val="3333FF"/>
                </a:solidFill>
                <a:sym typeface="Wingdings" pitchFamily="2" charset="2"/>
              </a:rPr>
              <a:t>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ซื้อ/จ้าง วิธีสอบราคา/ประกวดราคา      </a:t>
            </a:r>
            <a:r>
              <a:rPr lang="th-TH" sz="4000" b="1" smtClean="0">
                <a:solidFill>
                  <a:srgbClr val="EF0B05"/>
                </a:solidFill>
                <a:sym typeface="Wingdings" pitchFamily="2" charset="2"/>
              </a:rPr>
              <a:t>จ่าย ๑๕</a:t>
            </a:r>
            <a:r>
              <a:rPr lang="th-TH" sz="4000" b="1" smtClean="0">
                <a:solidFill>
                  <a:srgbClr val="EF0B05"/>
                </a:solidFill>
                <a:latin typeface="Angsana New" pitchFamily="18" charset="-34"/>
                <a:sym typeface="Wingdings" pitchFamily="2" charset="2"/>
              </a:rPr>
              <a:t>%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   (ต้องกำหนดเงื่อนไขไว้ในประกาศด้วย)</a:t>
            </a:r>
            <a:endParaRPr lang="en-US" sz="4000" b="1" smtClean="0">
              <a:solidFill>
                <a:srgbClr val="3333FF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4000" b="1" smtClean="0">
                <a:solidFill>
                  <a:srgbClr val="3333FF"/>
                </a:solidFill>
                <a:sym typeface="Wingdings" pitchFamily="2" charset="2"/>
              </a:rPr>
              <a:t></a:t>
            </a:r>
            <a:r>
              <a:rPr lang="th-TH" sz="4000" b="1" smtClean="0">
                <a:solidFill>
                  <a:srgbClr val="3333FF"/>
                </a:solidFill>
                <a:sym typeface="Wingdings" pitchFamily="2" charset="2"/>
              </a:rPr>
              <a:t> ซื้อ/จ้าง โดยวิธีพิเศษ                    </a:t>
            </a:r>
            <a:r>
              <a:rPr lang="th-TH" sz="4000" b="1" smtClean="0">
                <a:solidFill>
                  <a:srgbClr val="3333FF"/>
                </a:solidFill>
                <a:cs typeface="Angsana New" pitchFamily="18" charset="-34"/>
                <a:sym typeface="Wingdings" pitchFamily="2" charset="2"/>
              </a:rPr>
              <a:t>  </a:t>
            </a:r>
            <a:r>
              <a:rPr lang="th-TH" sz="4000" b="1" smtClean="0">
                <a:solidFill>
                  <a:srgbClr val="EF0B05"/>
                </a:solidFill>
                <a:sym typeface="Wingdings" pitchFamily="2" charset="2"/>
              </a:rPr>
              <a:t>จ่าย ๑๕</a:t>
            </a:r>
            <a:r>
              <a:rPr lang="th-TH" sz="4000" b="1" smtClean="0">
                <a:solidFill>
                  <a:srgbClr val="EF0B05"/>
                </a:solidFill>
                <a:latin typeface="Angsana New" pitchFamily="18" charset="-34"/>
                <a:sym typeface="Wingdings" pitchFamily="2" charset="2"/>
              </a:rPr>
              <a:t>%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th-TH" sz="4000" b="1" smtClean="0">
              <a:solidFill>
                <a:srgbClr val="993300"/>
              </a:solidFill>
              <a:latin typeface="Angsana New" pitchFamily="18" charset="-34"/>
              <a:sym typeface="Wingdings" pitchFamily="2" charset="2"/>
            </a:endParaRPr>
          </a:p>
        </p:txBody>
      </p:sp>
      <p:sp>
        <p:nvSpPr>
          <p:cNvPr id="535555" name="AutoShape 3"/>
          <p:cNvSpPr>
            <a:spLocks noChangeArrowheads="1"/>
          </p:cNvSpPr>
          <p:nvPr/>
        </p:nvSpPr>
        <p:spPr bwMode="auto">
          <a:xfrm>
            <a:off x="457200" y="152400"/>
            <a:ext cx="83058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h-TH" sz="4400" b="1">
                <a:effectLst>
                  <a:outerShdw blurRad="38100" dist="38100" dir="2700000" algn="tl">
                    <a:srgbClr val="FFFFFF"/>
                  </a:outerShdw>
                </a:effectLst>
                <a:cs typeface="AngsanaUPC" pitchFamily="18" charset="-34"/>
              </a:rPr>
              <a:t>การจ่ายเงินล่วงหน้าที่กำหนดในสัญญา(ข้อ ๖๘)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th-TH" sz="1400" b="1" smtClean="0">
              <a:solidFill>
                <a:srgbClr val="FF3300"/>
              </a:solidFill>
            </a:endParaRPr>
          </a:p>
          <a:p>
            <a:pPr>
              <a:buFontTx/>
              <a:buChar char="-"/>
            </a:pPr>
            <a:r>
              <a:rPr lang="th-TH" sz="4000" b="1" u="sng" smtClean="0">
                <a:solidFill>
                  <a:srgbClr val="EF0B05"/>
                </a:solidFill>
              </a:rPr>
              <a:t>การจ่ายเงินล่วงหน้า กรณีสอบราคา / ประกวดราคา/วิธีพิเศษ</a:t>
            </a:r>
          </a:p>
          <a:p>
            <a:pPr>
              <a:buFont typeface="Wingdings 2" pitchFamily="18" charset="2"/>
              <a:buNone/>
            </a:pPr>
            <a:r>
              <a:rPr lang="th-TH" sz="4000" b="1" smtClean="0"/>
              <a:t>    </a:t>
            </a:r>
            <a:r>
              <a:rPr lang="en-US" sz="4000" b="1" smtClean="0">
                <a:sym typeface="Wingdings 3" pitchFamily="18" charset="2"/>
              </a:rPr>
              <a:t></a:t>
            </a:r>
            <a:r>
              <a:rPr lang="th-TH" sz="4000" b="1" smtClean="0">
                <a:sym typeface="Wingdings 3" pitchFamily="18" charset="2"/>
              </a:rPr>
              <a:t> </a:t>
            </a:r>
            <a:r>
              <a:rPr lang="th-TH" sz="4000" b="1" smtClean="0"/>
              <a:t>ต้องวางหลักประกันการจ่ายล่วงหน้าเป็น</a:t>
            </a:r>
          </a:p>
          <a:p>
            <a:pPr>
              <a:buFont typeface="Wingdings 2" pitchFamily="18" charset="2"/>
              <a:buNone/>
            </a:pPr>
            <a:r>
              <a:rPr lang="th-TH" sz="4000" b="1" smtClean="0">
                <a:solidFill>
                  <a:srgbClr val="3333FF"/>
                </a:solidFill>
              </a:rPr>
              <a:t>         </a:t>
            </a:r>
            <a:r>
              <a:rPr lang="th-TH" sz="4000" b="1" smtClean="0">
                <a:solidFill>
                  <a:srgbClr val="993300"/>
                </a:solidFill>
              </a:rPr>
              <a:t>-  พันธบัตรรัฐบาลไทย  หรือ</a:t>
            </a:r>
          </a:p>
          <a:p>
            <a:pPr>
              <a:buFont typeface="Wingdings 2" pitchFamily="18" charset="2"/>
              <a:buNone/>
            </a:pPr>
            <a:r>
              <a:rPr lang="th-TH" sz="4000" b="1" smtClean="0">
                <a:solidFill>
                  <a:srgbClr val="993300"/>
                </a:solidFill>
              </a:rPr>
              <a:t>         -  หนังสือค้ำประกันของธนาคารภายในประเทศ</a:t>
            </a:r>
          </a:p>
          <a:p>
            <a:pPr>
              <a:buFont typeface="Wingdings 2" pitchFamily="18" charset="2"/>
              <a:buNone/>
            </a:pPr>
            <a:r>
              <a:rPr lang="th-TH" sz="4000" b="1" smtClean="0">
                <a:solidFill>
                  <a:srgbClr val="993300"/>
                </a:solidFill>
              </a:rPr>
              <a:t>  </a:t>
            </a:r>
            <a:r>
              <a:rPr lang="th-TH" sz="4000" b="1" u="sng" smtClean="0">
                <a:solidFill>
                  <a:srgbClr val="990033"/>
                </a:solidFill>
              </a:rPr>
              <a:t>ยกเว้น</a:t>
            </a:r>
            <a:r>
              <a:rPr lang="th-TH" sz="4000" b="1" smtClean="0">
                <a:solidFill>
                  <a:srgbClr val="990033"/>
                </a:solidFill>
              </a:rPr>
              <a:t>   </a:t>
            </a:r>
            <a:r>
              <a:rPr lang="th-TH" sz="4000" b="1" smtClean="0">
                <a:solidFill>
                  <a:srgbClr val="3333FF"/>
                </a:solidFill>
              </a:rPr>
              <a:t>การจ่ายเงินล่วงหน้าค่าซื้อพัสดุ จากต่างประเทศ</a:t>
            </a:r>
          </a:p>
          <a:p>
            <a:pPr>
              <a:buFont typeface="Wingdings 2" pitchFamily="18" charset="2"/>
              <a:buNone/>
            </a:pPr>
            <a:r>
              <a:rPr lang="th-TH" sz="4000" b="1" smtClean="0">
                <a:solidFill>
                  <a:srgbClr val="3333FF"/>
                </a:solidFill>
              </a:rPr>
              <a:t>            ค่าบอกรับวารสารฯ  </a:t>
            </a:r>
            <a:r>
              <a:rPr lang="th-TH" sz="4000" b="1" u="sng" smtClean="0">
                <a:solidFill>
                  <a:srgbClr val="993300"/>
                </a:solidFill>
              </a:rPr>
              <a:t>ไม่ต้องเรียกหลักประกัน</a:t>
            </a:r>
          </a:p>
          <a:p>
            <a:pPr>
              <a:buFont typeface="Wingdings 2" pitchFamily="18" charset="2"/>
              <a:buNone/>
            </a:pPr>
            <a:endParaRPr lang="th-TH" sz="4000" b="1" u="sng" smtClean="0">
              <a:solidFill>
                <a:srgbClr val="993300"/>
              </a:solidFill>
            </a:endParaRPr>
          </a:p>
        </p:txBody>
      </p:sp>
      <p:sp>
        <p:nvSpPr>
          <p:cNvPr id="537603" name="AutoShape 3"/>
          <p:cNvSpPr>
            <a:spLocks noChangeArrowheads="1"/>
          </p:cNvSpPr>
          <p:nvPr/>
        </p:nvSpPr>
        <p:spPr bwMode="auto">
          <a:xfrm>
            <a:off x="457200" y="290513"/>
            <a:ext cx="8305800" cy="977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h-TH" sz="4400" b="1">
                <a:effectLst>
                  <a:outerShdw blurRad="38100" dist="38100" dir="2700000" algn="tl">
                    <a:srgbClr val="FFFFFF"/>
                  </a:outerShdw>
                </a:effectLst>
                <a:cs typeface="AngsanaUPC" pitchFamily="18" charset="-34"/>
              </a:rPr>
              <a:t>การจ่ายเงินล่วงหน้า-ต้องวางหลักประกัน (ข้อ ๗๐)</a:t>
            </a:r>
          </a:p>
        </p:txBody>
      </p:sp>
      <p:pic>
        <p:nvPicPr>
          <p:cNvPr id="20484" name="Picture 4" descr="1moneybags-thum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516563"/>
            <a:ext cx="1270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1moneyhand-thum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2636838"/>
            <a:ext cx="1270000" cy="952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228600"/>
            <a:ext cx="7772400" cy="1219200"/>
            <a:chOff x="384" y="144"/>
            <a:chExt cx="4896" cy="768"/>
          </a:xfrm>
        </p:grpSpPr>
        <p:sp>
          <p:nvSpPr>
            <p:cNvPr id="21510" name="Rectangle 3"/>
            <p:cNvSpPr>
              <a:spLocks noChangeArrowheads="1"/>
            </p:cNvSpPr>
            <p:nvPr/>
          </p:nvSpPr>
          <p:spPr bwMode="auto">
            <a:xfrm>
              <a:off x="480" y="144"/>
              <a:ext cx="4656" cy="768"/>
            </a:xfrm>
            <a:prstGeom prst="rect">
              <a:avLst/>
            </a:prstGeom>
            <a:solidFill>
              <a:srgbClr val="33CCFF"/>
            </a:solidFill>
            <a:ln w="28575">
              <a:noFill/>
              <a:miter lim="800000"/>
              <a:headEnd/>
              <a:tailEnd/>
            </a:ln>
            <a:effectLst>
              <a:prstShdw prst="shdw17" dist="17961" dir="2700000">
                <a:srgbClr val="1F7A99"/>
              </a:prstShdw>
            </a:effec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1511" name="Rectangle 4"/>
            <p:cNvSpPr>
              <a:spLocks noChangeArrowheads="1"/>
            </p:cNvSpPr>
            <p:nvPr/>
          </p:nvSpPr>
          <p:spPr bwMode="auto">
            <a:xfrm>
              <a:off x="384" y="144"/>
              <a:ext cx="4896" cy="720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1F7A99"/>
              </a:prstShdw>
            </a:effectLst>
          </p:spPr>
          <p:txBody>
            <a:bodyPr lIns="92075" tIns="46038" rIns="92075" bIns="46038" anchor="ctr"/>
            <a:lstStyle/>
            <a:p>
              <a:pPr eaLnBrk="0" hangingPunct="0"/>
              <a:r>
                <a:rPr lang="th-TH" sz="4800" b="1">
                  <a:solidFill>
                    <a:schemeClr val="bg1"/>
                  </a:solidFill>
                  <a:latin typeface="Browallia New" pitchFamily="34" charset="-34"/>
                  <a:cs typeface="Browallia New" pitchFamily="34" charset="-34"/>
                </a:rPr>
                <a:t>การแก้ไขเปลี่ยนแปลงสัญญา</a:t>
              </a:r>
            </a:p>
          </p:txBody>
        </p:sp>
      </p:grpSp>
      <p:sp>
        <p:nvSpPr>
          <p:cNvPr id="539653" name="Rectangle 5"/>
          <p:cNvSpPr>
            <a:spLocks noChangeArrowheads="1"/>
          </p:cNvSpPr>
          <p:nvPr/>
        </p:nvSpPr>
        <p:spPr bwMode="auto">
          <a:xfrm>
            <a:off x="415925" y="1690688"/>
            <a:ext cx="46402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th-TH" sz="4800" b="1" u="sng">
                <a:solidFill>
                  <a:srgbClr val="993366"/>
                </a:solidFill>
                <a:latin typeface="Browallia New" pitchFamily="34" charset="-34"/>
                <a:cs typeface="AngsanaUPC" pitchFamily="18" charset="-34"/>
              </a:rPr>
              <a:t>หลัก</a:t>
            </a:r>
            <a:endParaRPr lang="en-US" sz="4800" b="1" u="sng">
              <a:solidFill>
                <a:srgbClr val="993366"/>
              </a:solidFill>
              <a:latin typeface="Browallia New" pitchFamily="34" charset="-34"/>
              <a:cs typeface="AngsanaUPC" pitchFamily="18" charset="-34"/>
            </a:endParaRPr>
          </a:p>
          <a:p>
            <a:pPr lvl="1" algn="l" eaLnBrk="0" hangingPunct="0">
              <a:buFontTx/>
              <a:buChar char="•"/>
            </a:pPr>
            <a:r>
              <a:rPr lang="th-TH" sz="4800" b="1">
                <a:solidFill>
                  <a:srgbClr val="993366"/>
                </a:solidFill>
                <a:latin typeface="Browallia New" pitchFamily="34" charset="-34"/>
                <a:cs typeface="AngsanaUPC" pitchFamily="18" charset="-34"/>
              </a:rPr>
              <a:t> ห้ามแก้ไข เปลี่ยนแปลง</a:t>
            </a:r>
          </a:p>
        </p:txBody>
      </p:sp>
      <p:sp>
        <p:nvSpPr>
          <p:cNvPr id="539654" name="Rectangle 6"/>
          <p:cNvSpPr>
            <a:spLocks noChangeArrowheads="1"/>
          </p:cNvSpPr>
          <p:nvPr/>
        </p:nvSpPr>
        <p:spPr bwMode="auto">
          <a:xfrm>
            <a:off x="304800" y="3111500"/>
            <a:ext cx="7596188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th-TH" sz="4800" b="1" u="sng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  <a:t>ข้อยกเว้น</a:t>
            </a:r>
            <a:endParaRPr lang="en-US" sz="4800" b="1" u="sng">
              <a:solidFill>
                <a:srgbClr val="0000FF"/>
              </a:solidFill>
              <a:latin typeface="Browallia New" pitchFamily="34" charset="-34"/>
              <a:cs typeface="AngsanaUPC" pitchFamily="18" charset="-34"/>
            </a:endParaRPr>
          </a:p>
          <a:p>
            <a:pPr lvl="1" algn="l" eaLnBrk="0" hangingPunct="0">
              <a:lnSpc>
                <a:spcPct val="90000"/>
              </a:lnSpc>
              <a:buFontTx/>
              <a:buChar char="•"/>
            </a:pPr>
            <a:r>
              <a:rPr lang="th-TH" sz="4800" b="1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  <a:t> กรณีจำเป็น ไม่ทำให้ราชการเสียประโยชน์</a:t>
            </a:r>
            <a:endParaRPr lang="en-US" sz="4800" b="1">
              <a:solidFill>
                <a:srgbClr val="0000FF"/>
              </a:solidFill>
              <a:latin typeface="Browallia New" pitchFamily="34" charset="-34"/>
              <a:cs typeface="AngsanaUPC" pitchFamily="18" charset="-34"/>
            </a:endParaRPr>
          </a:p>
          <a:p>
            <a:pPr lvl="1" algn="l" eaLnBrk="0" hangingPunct="0">
              <a:lnSpc>
                <a:spcPct val="90000"/>
              </a:lnSpc>
              <a:buFontTx/>
              <a:buChar char="•"/>
            </a:pPr>
            <a:r>
              <a:rPr lang="th-TH" sz="4800" b="1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  <a:t> กรณีแก้ไขเพื่อประโยชน์ของทางราชการ</a:t>
            </a:r>
          </a:p>
        </p:txBody>
      </p:sp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219200"/>
            <a:ext cx="274320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3" grpId="0" autoUpdateAnimBg="0"/>
      <p:bldP spid="53965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228600"/>
            <a:ext cx="7772400" cy="1219200"/>
            <a:chOff x="384" y="144"/>
            <a:chExt cx="4896" cy="768"/>
          </a:xfrm>
        </p:grpSpPr>
        <p:sp>
          <p:nvSpPr>
            <p:cNvPr id="22533" name="Rectangle 3"/>
            <p:cNvSpPr>
              <a:spLocks noChangeArrowheads="1"/>
            </p:cNvSpPr>
            <p:nvPr/>
          </p:nvSpPr>
          <p:spPr bwMode="auto">
            <a:xfrm>
              <a:off x="480" y="144"/>
              <a:ext cx="4656" cy="768"/>
            </a:xfrm>
            <a:prstGeom prst="rect">
              <a:avLst/>
            </a:prstGeom>
            <a:solidFill>
              <a:srgbClr val="33CCFF"/>
            </a:solidFill>
            <a:ln w="28575">
              <a:noFill/>
              <a:miter lim="800000"/>
              <a:headEnd/>
              <a:tailEnd/>
            </a:ln>
            <a:effectLst>
              <a:prstShdw prst="shdw17" dist="17961" dir="2700000">
                <a:srgbClr val="1F7A99"/>
              </a:prstShdw>
            </a:effec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2534" name="Rectangle 4"/>
            <p:cNvSpPr>
              <a:spLocks noChangeArrowheads="1"/>
            </p:cNvSpPr>
            <p:nvPr/>
          </p:nvSpPr>
          <p:spPr bwMode="auto">
            <a:xfrm>
              <a:off x="384" y="144"/>
              <a:ext cx="4896" cy="720"/>
            </a:xfrm>
            <a:prstGeom prst="rect">
              <a:avLst/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1F7A99"/>
              </a:prstShdw>
            </a:effectLst>
          </p:spPr>
          <p:txBody>
            <a:bodyPr lIns="92075" tIns="46038" rIns="92075" bIns="46038" anchor="ctr"/>
            <a:lstStyle/>
            <a:p>
              <a:pPr eaLnBrk="0" hangingPunct="0"/>
              <a:r>
                <a:rPr lang="th-TH" sz="4800" b="1">
                  <a:solidFill>
                    <a:schemeClr val="bg1"/>
                  </a:solidFill>
                  <a:latin typeface="Browallia New" pitchFamily="34" charset="-34"/>
                  <a:cs typeface="Browallia New" pitchFamily="34" charset="-34"/>
                </a:rPr>
                <a:t>การแก้ไขเปลี่ยนแปลงสัญญา</a:t>
              </a:r>
              <a:r>
                <a:rPr lang="th-TH" sz="2000" b="1">
                  <a:solidFill>
                    <a:schemeClr val="bg1"/>
                  </a:solidFill>
                  <a:latin typeface="Browallia New" pitchFamily="34" charset="-34"/>
                  <a:cs typeface="Browallia New" pitchFamily="34" charset="-34"/>
                </a:rPr>
                <a:t>(2)</a:t>
              </a:r>
            </a:p>
          </p:txBody>
        </p:sp>
      </p:grpSp>
      <p:sp>
        <p:nvSpPr>
          <p:cNvPr id="541701" name="Rectangle 5"/>
          <p:cNvSpPr>
            <a:spLocks noChangeArrowheads="1"/>
          </p:cNvSpPr>
          <p:nvPr/>
        </p:nvSpPr>
        <p:spPr bwMode="auto">
          <a:xfrm>
            <a:off x="395288" y="1484313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th-TH" sz="4800" b="1" u="sng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  <a:t>อำนาจอนุมัติแก้ไขเปลี่ยนแปลงสัญญา</a:t>
            </a:r>
            <a:endParaRPr lang="en-US" sz="4800" b="1" u="sng">
              <a:solidFill>
                <a:srgbClr val="0000FF"/>
              </a:solidFill>
              <a:latin typeface="Browallia New" pitchFamily="34" charset="-34"/>
              <a:cs typeface="AngsanaUPC" pitchFamily="18" charset="-34"/>
            </a:endParaRPr>
          </a:p>
          <a:p>
            <a:pPr lvl="1" algn="l" eaLnBrk="0" hangingPunct="0">
              <a:buFontTx/>
              <a:buChar char="•"/>
            </a:pPr>
            <a:r>
              <a:rPr lang="th-TH" sz="4800" b="1">
                <a:solidFill>
                  <a:srgbClr val="CC3300"/>
                </a:solidFill>
                <a:latin typeface="Browallia New" pitchFamily="34" charset="-34"/>
                <a:cs typeface="AngsanaUPC" pitchFamily="18" charset="-34"/>
              </a:rPr>
              <a:t> หัวหน้าส่วนราชการ</a:t>
            </a:r>
          </a:p>
          <a:p>
            <a:pPr lvl="1" algn="l" eaLnBrk="0" hangingPunct="0"/>
            <a:r>
              <a:rPr lang="th-TH" sz="4800" b="1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  <a:t>** หลักการแก้ไขฯ **</a:t>
            </a:r>
          </a:p>
          <a:p>
            <a:pPr lvl="1" algn="l" eaLnBrk="0" hangingPunct="0"/>
            <a:r>
              <a:rPr lang="th-TH" sz="3200" b="1">
                <a:solidFill>
                  <a:srgbClr val="CC3300"/>
                </a:solidFill>
                <a:latin typeface="Browallia New" pitchFamily="34" charset="-34"/>
                <a:cs typeface="AngsanaUPC" pitchFamily="18" charset="-34"/>
              </a:rPr>
              <a:t>      การแก้ไขเปลี่ยนแปลงสัญญา สามารถที่จะพิจารณาดำเนินการแก้ไขเปลี่ยนแปลงสัญญาในช่วงเวลาใดก็ได้ แม้จะล่วงเลยกำหนดระยะเวลาแล้วเสร็จตามสัญญาก็ตาม แต่อย่างช้าจะต้องดำเนินการแก้ไขเปลี่ยนแปลงก่อนที่คณะกรรมการตรวจรับพัสดุ/ตรวจการจ้าง ได้ทำการตรวจรับพัสดุหรืองานจ้างไว้ใช้</a:t>
            </a:r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219200"/>
            <a:ext cx="274320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1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1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70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457200" y="274638"/>
            <a:ext cx="8218488" cy="1354137"/>
          </a:xfrm>
          <a:solidFill>
            <a:srgbClr val="91A6FF">
              <a:alpha val="74901"/>
            </a:srgbClr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th-TH" sz="4000" cap="none" smtClean="0">
                <a:solidFill>
                  <a:schemeClr val="tx1"/>
                </a:solidFill>
                <a:effectLst/>
              </a:rPr>
              <a:t>การงด ลดค่าปรับ หรือการขยายเวลา</a:t>
            </a:r>
            <a:br>
              <a:rPr lang="th-TH" sz="4000" cap="none" smtClean="0">
                <a:solidFill>
                  <a:schemeClr val="tx1"/>
                </a:solidFill>
                <a:effectLst/>
              </a:rPr>
            </a:br>
            <a:r>
              <a:rPr lang="th-TH" sz="4000" cap="none" smtClean="0">
                <a:solidFill>
                  <a:schemeClr val="tx1"/>
                </a:solidFill>
                <a:effectLst/>
              </a:rPr>
              <a:t>      ทำการตามสัญญา</a:t>
            </a:r>
            <a:r>
              <a:rPr lang="en-US" sz="4000" cap="none" smtClean="0">
                <a:solidFill>
                  <a:schemeClr val="tx1"/>
                </a:solidFill>
                <a:effectLst/>
              </a:rPr>
              <a:t> </a:t>
            </a:r>
            <a:r>
              <a:rPr lang="th-TH" sz="4000" cap="none" smtClean="0">
                <a:solidFill>
                  <a:schemeClr val="tx1"/>
                </a:solidFill>
                <a:effectLst/>
              </a:rPr>
              <a:t>(ข้อ 139)</a:t>
            </a:r>
            <a:r>
              <a:rPr lang="en-US" sz="4000" cap="none" smtClean="0">
                <a:solidFill>
                  <a:schemeClr val="tx1"/>
                </a:solidFill>
                <a:effectLst/>
              </a:rPr>
              <a:t>	</a:t>
            </a:r>
          </a:p>
        </p:txBody>
      </p:sp>
      <p:sp>
        <p:nvSpPr>
          <p:cNvPr id="543747" name="Rectangle 3"/>
          <p:cNvSpPr>
            <a:spLocks noChangeArrowheads="1"/>
          </p:cNvSpPr>
          <p:nvPr/>
        </p:nvSpPr>
        <p:spPr bwMode="auto">
          <a:xfrm>
            <a:off x="0" y="2997200"/>
            <a:ext cx="9144000" cy="2771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lvl="2" algn="l"/>
            <a:r>
              <a:rPr lang="th-TH" sz="4400" b="1" u="sng">
                <a:solidFill>
                  <a:srgbClr val="FF0066"/>
                </a:solidFill>
                <a:cs typeface="Angsana New" pitchFamily="18" charset="-34"/>
              </a:rPr>
              <a:t>สาเหตุ</a:t>
            </a:r>
            <a:br>
              <a:rPr lang="th-TH" sz="4400" b="1" u="sng">
                <a:solidFill>
                  <a:srgbClr val="FF0066"/>
                </a:solidFill>
                <a:cs typeface="Angsana New" pitchFamily="18" charset="-34"/>
              </a:rPr>
            </a:br>
            <a:r>
              <a:rPr lang="th-TH" sz="4400" b="1">
                <a:solidFill>
                  <a:srgbClr val="0000FF"/>
                </a:solidFill>
                <a:cs typeface="Angsana New" pitchFamily="18" charset="-34"/>
              </a:rPr>
              <a:t>(1) เหตุเกิดจากความผิด ความบกพร่องของราชการ</a:t>
            </a:r>
            <a:br>
              <a:rPr lang="th-TH" sz="4400" b="1">
                <a:solidFill>
                  <a:srgbClr val="0000FF"/>
                </a:solidFill>
                <a:cs typeface="Angsana New" pitchFamily="18" charset="-34"/>
              </a:rPr>
            </a:br>
            <a:r>
              <a:rPr lang="th-TH" sz="4400" b="1">
                <a:solidFill>
                  <a:srgbClr val="0000FF"/>
                </a:solidFill>
                <a:cs typeface="Angsana New" pitchFamily="18" charset="-34"/>
              </a:rPr>
              <a:t>(2) เหตุสุดวิสัย</a:t>
            </a:r>
            <a:br>
              <a:rPr lang="th-TH" sz="4400" b="1">
                <a:solidFill>
                  <a:srgbClr val="0000FF"/>
                </a:solidFill>
                <a:cs typeface="Angsana New" pitchFamily="18" charset="-34"/>
              </a:rPr>
            </a:br>
            <a:r>
              <a:rPr lang="th-TH" sz="4400" b="1">
                <a:solidFill>
                  <a:srgbClr val="0000FF"/>
                </a:solidFill>
                <a:cs typeface="Angsana New" pitchFamily="18" charset="-34"/>
              </a:rPr>
              <a:t>(3) เหตุเกิดจากพฤติการณ์ ที่คู่สัญญาไม่ต้องรับผิด</a:t>
            </a: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539750" y="1844675"/>
            <a:ext cx="7993063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8775" lvl="2" algn="l" eaLnBrk="0" hangingPunct="0">
              <a:lnSpc>
                <a:spcPct val="90000"/>
              </a:lnSpc>
            </a:pPr>
            <a:r>
              <a:rPr lang="th-TH" sz="4400" b="1" u="sng">
                <a:solidFill>
                  <a:srgbClr val="FF0066"/>
                </a:solidFill>
                <a:latin typeface="Browallia New" pitchFamily="34" charset="-34"/>
                <a:cs typeface="AngsanaUPC" pitchFamily="18" charset="-34"/>
              </a:rPr>
              <a:t>อำนาจอนุมัติ</a:t>
            </a:r>
            <a:endParaRPr lang="th-TH" sz="4400" b="1" u="sng">
              <a:solidFill>
                <a:schemeClr val="bg1"/>
              </a:solidFill>
              <a:latin typeface="Browallia New" pitchFamily="34" charset="-34"/>
              <a:cs typeface="AngsanaUPC" pitchFamily="18" charset="-34"/>
            </a:endParaRPr>
          </a:p>
          <a:p>
            <a:pPr marL="538163" lvl="3" algn="l" eaLnBrk="0" hangingPunct="0">
              <a:lnSpc>
                <a:spcPct val="90000"/>
              </a:lnSpc>
              <a:buFontTx/>
              <a:buChar char="•"/>
            </a:pPr>
            <a:r>
              <a:rPr lang="th-TH" sz="4400" b="1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  <a:t>  หัวหน้าส่วนราชการ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6" grpId="0" animBg="1"/>
      <p:bldP spid="543747" grpId="0"/>
      <p:bldP spid="5437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36575" y="0"/>
            <a:ext cx="688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45795" name="Rectangle 3"/>
          <p:cNvSpPr>
            <a:spLocks noChangeArrowheads="1"/>
          </p:cNvSpPr>
          <p:nvPr/>
        </p:nvSpPr>
        <p:spPr bwMode="auto">
          <a:xfrm>
            <a:off x="304800" y="1676400"/>
            <a:ext cx="8064500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8775" lvl="2" algn="l" eaLnBrk="0" hangingPunct="0">
              <a:lnSpc>
                <a:spcPct val="90000"/>
              </a:lnSpc>
            </a:pPr>
            <a:r>
              <a:rPr lang="th-TH" sz="3600" b="1" u="sng">
                <a:solidFill>
                  <a:srgbClr val="EF0B05"/>
                </a:solidFill>
                <a:latin typeface="Browallia New" pitchFamily="34" charset="-34"/>
                <a:cs typeface="AngsanaUPC" pitchFamily="18" charset="-34"/>
              </a:rPr>
              <a:t>วิธีการ</a:t>
            </a:r>
            <a:r>
              <a:rPr lang="th-TH" sz="3600" b="1" u="sng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  <a:t/>
            </a:r>
            <a:br>
              <a:rPr lang="th-TH" sz="3600" b="1" u="sng">
                <a:solidFill>
                  <a:srgbClr val="0000FF"/>
                </a:solidFill>
                <a:latin typeface="Browallia New" pitchFamily="34" charset="-34"/>
                <a:cs typeface="AngsanaUPC" pitchFamily="18" charset="-34"/>
              </a:rPr>
            </a:br>
            <a:endParaRPr lang="th-TH" sz="1000" b="1" u="sng">
              <a:solidFill>
                <a:srgbClr val="0000FF"/>
              </a:solidFill>
              <a:latin typeface="Browallia New" pitchFamily="34" charset="-34"/>
              <a:cs typeface="AngsanaUPC" pitchFamily="18" charset="-34"/>
            </a:endParaRPr>
          </a:p>
          <a:p>
            <a:pPr marL="358775" lvl="2" algn="l" eaLnBrk="0" hangingPunct="0">
              <a:lnSpc>
                <a:spcPct val="90000"/>
              </a:lnSpc>
            </a:pPr>
            <a:r>
              <a:rPr lang="th-TH" sz="3600" b="1">
                <a:solidFill>
                  <a:schemeClr val="accent2"/>
                </a:solidFill>
                <a:latin typeface="Browallia New" pitchFamily="34" charset="-34"/>
                <a:cs typeface="AngsanaUPC" pitchFamily="18" charset="-34"/>
              </a:rPr>
              <a:t>  </a:t>
            </a: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  <a:t>-  คู่สัญญาต้องแจ้งเหตุให้ส่วนราชการทราบภายใน 15 วัน </a:t>
            </a:r>
            <a:b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</a:b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  <a:t>     นับแต่เหตุนั้นได้สิ้นสุดลง  หากมิได้แจ้งภายในเวลา</a:t>
            </a:r>
            <a:b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</a:b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  <a:t>     ที่กำหนด คู่สัญญาจะยกมากล่าวอ้างเพื่อขอลดหรืองด</a:t>
            </a:r>
            <a:b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</a:b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  <a:t>     ค่าปรับ หรือขยายเวลามิได้ เว้นแต่กรณี ตาม (1)  </a:t>
            </a:r>
            <a:b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</a:b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  <a:t>     ซึ่งมีหลักฐานชัดแจ้ง หรือส่วนราชการทราบดี </a:t>
            </a:r>
            <a:b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</a:b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  <a:t>     อยู่แล้วตั้งแต่ต้น</a:t>
            </a:r>
            <a:b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</a:br>
            <a:endParaRPr lang="th-TH" sz="1000" b="1">
              <a:solidFill>
                <a:srgbClr val="1902C2"/>
              </a:solidFill>
              <a:latin typeface="Browallia New" pitchFamily="34" charset="-34"/>
              <a:cs typeface="AngsanaUPC" pitchFamily="18" charset="-34"/>
            </a:endParaRPr>
          </a:p>
          <a:p>
            <a:pPr marL="358775" lvl="2" algn="l" eaLnBrk="0" hangingPunct="0">
              <a:lnSpc>
                <a:spcPct val="90000"/>
              </a:lnSpc>
            </a:pPr>
            <a:endParaRPr lang="th-TH" sz="1000" b="1">
              <a:solidFill>
                <a:srgbClr val="1902C2"/>
              </a:solidFill>
              <a:latin typeface="Browallia New" pitchFamily="34" charset="-34"/>
              <a:cs typeface="AngsanaUPC" pitchFamily="18" charset="-34"/>
            </a:endParaRPr>
          </a:p>
          <a:p>
            <a:pPr marL="358775" lvl="2" algn="l" eaLnBrk="0" hangingPunct="0">
              <a:lnSpc>
                <a:spcPct val="90000"/>
              </a:lnSpc>
            </a:pP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UPC" pitchFamily="18" charset="-34"/>
              </a:rPr>
              <a:t>  -  พิจารณาได้ตามจำนวนวันที่มีเหตุเกิดขึ้นจริง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5272088"/>
            <a:ext cx="16922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5797" name="Rectangle 5"/>
          <p:cNvSpPr>
            <a:spLocks noChangeArrowheads="1"/>
          </p:cNvSpPr>
          <p:nvPr>
            <p:ph type="title" idx="4294967295"/>
          </p:nvPr>
        </p:nvSpPr>
        <p:spPr bwMode="auto">
          <a:xfrm>
            <a:off x="457200" y="260350"/>
            <a:ext cx="8229600" cy="1157288"/>
          </a:xfrm>
          <a:solidFill>
            <a:srgbClr val="91A6FF">
              <a:alpha val="74901"/>
            </a:srgbClr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th-TH" cap="none" smtClean="0">
                <a:effectLst/>
                <a:cs typeface="Angsana New" pitchFamily="18" charset="-34"/>
              </a:rPr>
              <a:t>การงด ลดค่าปรับ หรือการขยายเวลา</a:t>
            </a:r>
            <a:br>
              <a:rPr lang="th-TH" cap="none" smtClean="0">
                <a:effectLst/>
                <a:cs typeface="Angsana New" pitchFamily="18" charset="-34"/>
              </a:rPr>
            </a:br>
            <a:r>
              <a:rPr lang="th-TH" cap="none" smtClean="0">
                <a:effectLst/>
                <a:cs typeface="Angsana New" pitchFamily="18" charset="-34"/>
              </a:rPr>
              <a:t>      ทำการตามสัญญา</a:t>
            </a:r>
            <a:r>
              <a:rPr lang="en-US" cap="none" smtClean="0">
                <a:effectLst/>
                <a:cs typeface="Angsana New" pitchFamily="18" charset="-34"/>
              </a:rPr>
              <a:t> </a:t>
            </a:r>
            <a:r>
              <a:rPr lang="th-TH" cap="none" smtClean="0">
                <a:effectLst/>
                <a:cs typeface="Angsana New" pitchFamily="18" charset="-34"/>
              </a:rPr>
              <a:t>(ข้อ 139)</a:t>
            </a:r>
            <a:r>
              <a:rPr lang="en-US" cap="none" smtClean="0">
                <a:effectLst/>
                <a:cs typeface="Angsana New" pitchFamily="18" charset="-34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5" grpId="0" autoUpdateAnimBg="0"/>
      <p:bldP spid="5457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675687" cy="53006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z="3600" b="1" i="1" u="sng" smtClean="0">
                <a:solidFill>
                  <a:srgbClr val="990000"/>
                </a:solidFill>
              </a:rPr>
              <a:t>การบอกเลิก</a:t>
            </a:r>
          </a:p>
          <a:p>
            <a:pPr>
              <a:buFont typeface="Wingdings 2" pitchFamily="18" charset="2"/>
              <a:buNone/>
            </a:pPr>
            <a:r>
              <a:rPr lang="th-TH" sz="3600" b="1" i="1" u="sng" smtClean="0">
                <a:solidFill>
                  <a:srgbClr val="990033"/>
                </a:solidFill>
              </a:rPr>
              <a:t>หลัก</a:t>
            </a:r>
            <a:r>
              <a:rPr lang="th-TH" sz="3600" smtClean="0"/>
              <a:t> </a:t>
            </a:r>
            <a:r>
              <a:rPr lang="th-TH" sz="3600" b="1" smtClean="0">
                <a:solidFill>
                  <a:srgbClr val="1902C2"/>
                </a:solidFill>
              </a:rPr>
              <a:t>๑)</a:t>
            </a:r>
            <a:r>
              <a:rPr lang="th-TH" sz="3600" smtClean="0">
                <a:solidFill>
                  <a:srgbClr val="1902C2"/>
                </a:solidFill>
              </a:rPr>
              <a:t> </a:t>
            </a:r>
            <a:r>
              <a:rPr lang="th-TH" sz="3600" b="1" smtClean="0">
                <a:solidFill>
                  <a:srgbClr val="1902C2"/>
                </a:solidFill>
              </a:rPr>
              <a:t>ผิดสัญญา</a:t>
            </a:r>
            <a:r>
              <a:rPr lang="th-TH" sz="3600" smtClean="0">
                <a:solidFill>
                  <a:srgbClr val="1902C2"/>
                </a:solidFill>
              </a:rPr>
              <a:t>/</a:t>
            </a:r>
            <a:r>
              <a:rPr lang="th-TH" sz="3600" b="1" smtClean="0">
                <a:solidFill>
                  <a:srgbClr val="1902C2"/>
                </a:solidFill>
              </a:rPr>
              <a:t>มีเหตุเชื่อได้ว่า ผู้รับจ้างไม่สามารถทำงานได</a:t>
            </a:r>
          </a:p>
          <a:p>
            <a:pPr>
              <a:buFont typeface="Wingdings 2" pitchFamily="18" charset="2"/>
              <a:buNone/>
            </a:pPr>
            <a:r>
              <a:rPr lang="th-TH" sz="3600" b="1" smtClean="0">
                <a:solidFill>
                  <a:srgbClr val="1902C2"/>
                </a:solidFill>
              </a:rPr>
              <a:t>         แล้วเสร็จภายในเวลาที่กำหนด</a:t>
            </a:r>
          </a:p>
          <a:p>
            <a:pPr>
              <a:buFont typeface="Wingdings 2" pitchFamily="18" charset="2"/>
              <a:buNone/>
            </a:pPr>
            <a:r>
              <a:rPr lang="th-TH" sz="3600" b="1" smtClean="0">
                <a:solidFill>
                  <a:srgbClr val="1902C2"/>
                </a:solidFill>
              </a:rPr>
              <a:t>     ๒) มีค่าปรับเกิน๑๐</a:t>
            </a:r>
            <a:r>
              <a:rPr lang="en-US" sz="3600" b="1" smtClean="0">
                <a:solidFill>
                  <a:srgbClr val="1902C2"/>
                </a:solidFill>
              </a:rPr>
              <a:t>%</a:t>
            </a:r>
            <a:r>
              <a:rPr lang="th-TH" sz="3600" b="1" smtClean="0">
                <a:solidFill>
                  <a:srgbClr val="1902C2"/>
                </a:solidFill>
              </a:rPr>
              <a:t> ของวงเงินทั้งสัญญา </a:t>
            </a:r>
          </a:p>
          <a:p>
            <a:pPr>
              <a:buFont typeface="Wingdings 2" pitchFamily="18" charset="2"/>
              <a:buNone/>
            </a:pPr>
            <a:r>
              <a:rPr lang="th-TH" sz="3600" b="1" smtClean="0"/>
              <a:t>        </a:t>
            </a:r>
            <a:r>
              <a:rPr lang="th-TH" sz="3600" b="1" u="sng" smtClean="0">
                <a:solidFill>
                  <a:srgbClr val="990033"/>
                </a:solidFill>
              </a:rPr>
              <a:t>เว้นแต่ </a:t>
            </a:r>
            <a:r>
              <a:rPr lang="th-TH" sz="3600" b="1" smtClean="0">
                <a:solidFill>
                  <a:srgbClr val="1902C2"/>
                </a:solidFill>
              </a:rPr>
              <a:t>จะยินยอมเสียค่าปรับ ก็ให้ผ่อนปรนได้เท่าที่จำเป็น</a:t>
            </a:r>
          </a:p>
          <a:p>
            <a:pPr>
              <a:buFont typeface="Wingdings 2" pitchFamily="18" charset="2"/>
              <a:buNone/>
            </a:pPr>
            <a:r>
              <a:rPr lang="th-TH" sz="3600" b="1" i="1" u="sng" smtClean="0">
                <a:solidFill>
                  <a:srgbClr val="990000"/>
                </a:solidFill>
              </a:rPr>
              <a:t>การตกลงเลิกสัญญาต่อกัน</a:t>
            </a:r>
            <a:r>
              <a:rPr lang="th-TH" sz="3600" b="1" i="1" smtClean="0">
                <a:solidFill>
                  <a:srgbClr val="FF0000"/>
                </a:solidFill>
              </a:rPr>
              <a:t>  </a:t>
            </a:r>
            <a:r>
              <a:rPr lang="th-TH" sz="3600" b="1" smtClean="0">
                <a:solidFill>
                  <a:srgbClr val="1902C2"/>
                </a:solidFill>
              </a:rPr>
              <a:t>ทำได้เฉพาะเป็นประโยชน์ /หรือเพื่อแก้ไขข้อเสียเปรียบของราชการหากปฏิบัติตามสัญญา/ข้อตกลงต่อไป</a:t>
            </a:r>
          </a:p>
        </p:txBody>
      </p:sp>
      <p:sp>
        <p:nvSpPr>
          <p:cNvPr id="547843" name="AutoShape 3"/>
          <p:cNvSpPr>
            <a:spLocks noChangeArrowheads="1"/>
          </p:cNvSpPr>
          <p:nvPr/>
        </p:nvSpPr>
        <p:spPr bwMode="auto">
          <a:xfrm>
            <a:off x="533400" y="282575"/>
            <a:ext cx="7924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3600" b="1">
              <a:effectLst>
                <a:outerShdw blurRad="38100" dist="38100" dir="2700000" algn="tl">
                  <a:srgbClr val="FFFFFF"/>
                </a:outerShdw>
              </a:effectLst>
              <a:cs typeface="AngsanaUPC" pitchFamily="18" charset="-34"/>
            </a:endParaRPr>
          </a:p>
          <a:p>
            <a:pPr>
              <a:defRPr/>
            </a:pPr>
            <a:r>
              <a:rPr lang="th-TH" sz="3600" b="1">
                <a:effectLst>
                  <a:outerShdw blurRad="38100" dist="38100" dir="2700000" algn="tl">
                    <a:srgbClr val="FFFFFF"/>
                  </a:outerShdw>
                </a:effectLst>
                <a:cs typeface="AngsanaUPC" pitchFamily="18" charset="-34"/>
              </a:rPr>
              <a:t>การบอกเลิก /ตกลงกันเลิก สัญญาหรือข้อตกลง(ข้อ ๑๓๗)</a:t>
            </a:r>
            <a:r>
              <a:rPr lang="th-TH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/>
            </a:r>
            <a:br>
              <a:rPr lang="th-TH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</a:br>
            <a:endParaRPr lang="th-TH" sz="3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684213" y="144463"/>
            <a:ext cx="7272337" cy="8366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400" b="1">
                <a:latin typeface="Angsana New" pitchFamily="18" charset="-34"/>
                <a:cs typeface="Angsana New" pitchFamily="18" charset="-34"/>
              </a:rPr>
              <a:t>กฎหมายการพัสดุและสัญญา (ต่อ)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219200" y="1828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609600" y="13716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>
                <a:solidFill>
                  <a:schemeClr val="hlink"/>
                </a:solidFill>
                <a:cs typeface="AngsanaUPC" pitchFamily="18" charset="-34"/>
              </a:rPr>
              <a:t>กฎหมายที่เกี่ยวข้อง</a:t>
            </a:r>
          </a:p>
        </p:txBody>
      </p:sp>
      <p:sp>
        <p:nvSpPr>
          <p:cNvPr id="644104" name="Text Box 8"/>
          <p:cNvSpPr txBox="1">
            <a:spLocks noChangeArrowheads="1"/>
          </p:cNvSpPr>
          <p:nvPr/>
        </p:nvSpPr>
        <p:spPr bwMode="auto">
          <a:xfrm>
            <a:off x="457200" y="21336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 3. พระราชบัญญัติวิธีการงบประมาณ พ.ศ. 2502</a:t>
            </a:r>
          </a:p>
        </p:txBody>
      </p:sp>
      <p:sp>
        <p:nvSpPr>
          <p:cNvPr id="644105" name="Text Box 9"/>
          <p:cNvSpPr txBox="1">
            <a:spLocks noChangeArrowheads="1"/>
          </p:cNvSpPr>
          <p:nvPr/>
        </p:nvSpPr>
        <p:spPr bwMode="auto">
          <a:xfrm>
            <a:off x="228600" y="25908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   4. พระราชบัญญัติความรับผิดทางละเมิดของเจ้าหน้าที่ พ.ศ. 2539</a:t>
            </a:r>
          </a:p>
        </p:txBody>
      </p:sp>
      <p:sp>
        <p:nvSpPr>
          <p:cNvPr id="644106" name="Text Box 10"/>
          <p:cNvSpPr txBox="1">
            <a:spLocks noChangeArrowheads="1"/>
          </p:cNvSpPr>
          <p:nvPr/>
        </p:nvSpPr>
        <p:spPr bwMode="auto">
          <a:xfrm>
            <a:off x="381000" y="31242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  5.  พระราชบัญญัติข้อมูลข่าวสารของทางราชการ พ.ศ. 2540</a:t>
            </a:r>
          </a:p>
        </p:txBody>
      </p:sp>
      <p:sp>
        <p:nvSpPr>
          <p:cNvPr id="644107" name="Text Box 11"/>
          <p:cNvSpPr txBox="1">
            <a:spLocks noChangeArrowheads="1"/>
          </p:cNvSpPr>
          <p:nvPr/>
        </p:nvSpPr>
        <p:spPr bwMode="auto">
          <a:xfrm>
            <a:off x="533400" y="36576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6. พระราชกฤษฎีกาว่าด้วยหลักเกณฑ์การบริหารกิจการบ้านเมืองที่ดี พ.ศ. 2546 </a:t>
            </a:r>
          </a:p>
        </p:txBody>
      </p:sp>
      <p:sp>
        <p:nvSpPr>
          <p:cNvPr id="644108" name="Text Box 12"/>
          <p:cNvSpPr txBox="1">
            <a:spLocks noChangeArrowheads="1"/>
          </p:cNvSpPr>
          <p:nvPr/>
        </p:nvSpPr>
        <p:spPr bwMode="auto">
          <a:xfrm>
            <a:off x="457200" y="42672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 7. ระเบียบคณะกรรมการตรวจเงินแผ่นดินว่าด้วยวินัยทางงบประมาณและการคลัง   พ.ศ. 2544</a:t>
            </a:r>
          </a:p>
        </p:txBody>
      </p:sp>
      <p:sp>
        <p:nvSpPr>
          <p:cNvPr id="644109" name="Text Box 13"/>
          <p:cNvSpPr txBox="1">
            <a:spLocks noChangeArrowheads="1"/>
          </p:cNvSpPr>
          <p:nvPr/>
        </p:nvSpPr>
        <p:spPr bwMode="auto">
          <a:xfrm>
            <a:off x="457200" y="54102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 8. ระเบียบสำนักนายกรัฐมนตรีว่าด้วยรถราชการ พ.ศ. 2523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68313" y="2924175"/>
            <a:ext cx="3581400" cy="3429000"/>
          </a:xfrm>
          <a:prstGeom prst="rect">
            <a:avLst/>
          </a:prstGeom>
          <a:solidFill>
            <a:srgbClr val="FFD9B3"/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267200" y="2895600"/>
            <a:ext cx="4572000" cy="34290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447800" y="228600"/>
            <a:ext cx="6096000" cy="1143000"/>
          </a:xfrm>
          <a:prstGeom prst="rect">
            <a:avLst/>
          </a:prstGeom>
          <a:solidFill>
            <a:schemeClr val="accent1"/>
          </a:solidFill>
          <a:ln w="38100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th-TH" sz="4800">
                <a:solidFill>
                  <a:srgbClr val="993366"/>
                </a:solidFill>
                <a:latin typeface="Browallia New" pitchFamily="34" charset="-34"/>
                <a:cs typeface="Browallia New" pitchFamily="34" charset="-34"/>
              </a:rPr>
              <a:t>หลักประกัน (ข้อ 141)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539750" y="1844675"/>
            <a:ext cx="3048000" cy="609600"/>
          </a:xfrm>
          <a:prstGeom prst="flowChartProcess">
            <a:avLst/>
          </a:prstGeom>
          <a:solidFill>
            <a:srgbClr val="FFD9B3"/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th-TH" sz="3600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หลักประกันสัญญา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859338" y="1844675"/>
            <a:ext cx="3048000" cy="609600"/>
          </a:xfrm>
          <a:prstGeom prst="flowChartProcess">
            <a:avLst/>
          </a:prstGeom>
          <a:solidFill>
            <a:srgbClr val="CCFFFF"/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th-TH" sz="36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หลักประกันซอง</a:t>
            </a: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4343400" y="3048000"/>
            <a:ext cx="4546600" cy="2530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th-TH" sz="4000" b="1">
                <a:solidFill>
                  <a:srgbClr val="0000FF"/>
                </a:solidFill>
                <a:latin typeface="Times New Roman" pitchFamily="18" charset="0"/>
                <a:cs typeface="Browallia New" pitchFamily="34" charset="-34"/>
              </a:rPr>
              <a:t>หลักประกันที่ใช้กับสัญญา</a:t>
            </a:r>
          </a:p>
          <a:p>
            <a:pPr algn="l" eaLnBrk="0" hangingPunct="0">
              <a:buFontTx/>
              <a:buChar char="•"/>
            </a:pPr>
            <a:r>
              <a:rPr lang="th-TH" sz="4000" b="1">
                <a:solidFill>
                  <a:srgbClr val="0000FF"/>
                </a:solidFill>
                <a:latin typeface="Times New Roman" pitchFamily="18" charset="0"/>
                <a:cs typeface="Browallia New" pitchFamily="34" charset="-34"/>
              </a:rPr>
              <a:t>หนังสือค้ำประกันธนาคาร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Times New Roman" pitchFamily="18" charset="0"/>
                <a:cs typeface="Browallia New" pitchFamily="34" charset="-34"/>
              </a:rPr>
              <a:t>  ต่างประเทศ (กรณีประกวด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Times New Roman" pitchFamily="18" charset="0"/>
                <a:cs typeface="Browallia New" pitchFamily="34" charset="-34"/>
              </a:rPr>
              <a:t>  ราคานานาชาติ)</a:t>
            </a:r>
          </a:p>
        </p:txBody>
      </p:sp>
      <p:sp>
        <p:nvSpPr>
          <p:cNvPr id="549896" name="Rectangle 8"/>
          <p:cNvSpPr>
            <a:spLocks noChangeArrowheads="1"/>
          </p:cNvSpPr>
          <p:nvPr/>
        </p:nvSpPr>
        <p:spPr bwMode="auto">
          <a:xfrm>
            <a:off x="609600" y="3001963"/>
            <a:ext cx="3487738" cy="31400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th-TH" sz="4000" b="1">
                <a:solidFill>
                  <a:srgbClr val="EF0B05"/>
                </a:solidFill>
                <a:latin typeface="Times New Roman" pitchFamily="18" charset="0"/>
                <a:cs typeface="Browallia New" pitchFamily="34" charset="-34"/>
              </a:rPr>
              <a:t>เงินสด</a:t>
            </a:r>
          </a:p>
          <a:p>
            <a:pPr algn="l" eaLnBrk="0" hangingPunct="0">
              <a:buFontTx/>
              <a:buChar char="•"/>
            </a:pPr>
            <a:r>
              <a:rPr lang="th-TH" sz="4000" b="1">
                <a:solidFill>
                  <a:srgbClr val="EF0B05"/>
                </a:solidFill>
                <a:latin typeface="Times New Roman" pitchFamily="18" charset="0"/>
                <a:cs typeface="Browallia New" pitchFamily="34" charset="-34"/>
              </a:rPr>
              <a:t>เช็คที่ธนาคารสั่งจ่าย</a:t>
            </a:r>
          </a:p>
          <a:p>
            <a:pPr algn="l" eaLnBrk="0" hangingPunct="0">
              <a:buFontTx/>
              <a:buChar char="•"/>
            </a:pPr>
            <a:r>
              <a:rPr lang="th-TH" sz="4000" b="1">
                <a:solidFill>
                  <a:srgbClr val="EF0B05"/>
                </a:solidFill>
                <a:latin typeface="Times New Roman" pitchFamily="18" charset="0"/>
                <a:cs typeface="Browallia New" pitchFamily="34" charset="-34"/>
              </a:rPr>
              <a:t>หนังสือค้ำประกัน ธ</a:t>
            </a:r>
          </a:p>
          <a:p>
            <a:pPr algn="l" eaLnBrk="0" hangingPunct="0">
              <a:buFontTx/>
              <a:buChar char="•"/>
            </a:pPr>
            <a:r>
              <a:rPr lang="th-TH" sz="4000" b="1">
                <a:solidFill>
                  <a:srgbClr val="EF0B05"/>
                </a:solidFill>
                <a:latin typeface="Times New Roman" pitchFamily="18" charset="0"/>
                <a:cs typeface="Browallia New" pitchFamily="34" charset="-34"/>
              </a:rPr>
              <a:t>หนังสือค้ำประกัน บ</a:t>
            </a:r>
          </a:p>
          <a:p>
            <a:pPr algn="l" eaLnBrk="0" hangingPunct="0">
              <a:buFontTx/>
              <a:buChar char="•"/>
            </a:pPr>
            <a:r>
              <a:rPr lang="th-TH" sz="4000" b="1">
                <a:solidFill>
                  <a:srgbClr val="EF0B05"/>
                </a:solidFill>
                <a:latin typeface="Times New Roman" pitchFamily="18" charset="0"/>
                <a:cs typeface="Browallia New" pitchFamily="34" charset="-34"/>
              </a:rPr>
              <a:t>พันธบัตรรัฐบาล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1908175" y="2492375"/>
            <a:ext cx="360363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6156325" y="2492375"/>
            <a:ext cx="360363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74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pic>
        <p:nvPicPr>
          <p:cNvPr id="26635" name="Picture 11" descr="1moneybags-thum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2997200"/>
            <a:ext cx="720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498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5" grpId="0" autoUpdateAnimBg="0"/>
      <p:bldP spid="54989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260350"/>
            <a:ext cx="8229600" cy="1873250"/>
          </a:xfrm>
          <a:solidFill>
            <a:srgbClr val="00CCFF"/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th-TH" cap="none" smtClean="0">
                <a:solidFill>
                  <a:schemeClr val="tx1"/>
                </a:solidFill>
                <a:effectLst/>
              </a:rPr>
              <a:t>การนำหลักประกันซองมากกว่า ๑ อย่าง</a:t>
            </a:r>
            <a:r>
              <a:rPr lang="th-TH" cap="none" smtClean="0">
                <a:solidFill>
                  <a:schemeClr val="tx1"/>
                </a:solidFill>
                <a:effectLst/>
                <a:cs typeface="Angsana New" pitchFamily="18" charset="-34"/>
              </a:rPr>
              <a:t/>
            </a:r>
            <a:br>
              <a:rPr lang="th-TH" cap="none" smtClean="0">
                <a:solidFill>
                  <a:schemeClr val="tx1"/>
                </a:solidFill>
                <a:effectLst/>
                <a:cs typeface="Angsana New" pitchFamily="18" charset="-34"/>
              </a:rPr>
            </a:br>
            <a:r>
              <a:rPr lang="th-TH" cap="none" smtClean="0">
                <a:solidFill>
                  <a:schemeClr val="tx1"/>
                </a:solidFill>
                <a:effectLst/>
              </a:rPr>
              <a:t> มารวมกันเพื่อใช้เป็นหลักประกันซอง</a:t>
            </a:r>
            <a:r>
              <a:rPr lang="th-TH" cap="none" smtClean="0">
                <a:solidFill>
                  <a:schemeClr val="tx1"/>
                </a:solidFill>
                <a:effectLst/>
                <a:cs typeface="Angsana New" pitchFamily="18" charset="-34"/>
              </a:rPr>
              <a:t/>
            </a:r>
            <a:br>
              <a:rPr lang="th-TH" cap="none" smtClean="0">
                <a:solidFill>
                  <a:schemeClr val="tx1"/>
                </a:solidFill>
                <a:effectLst/>
                <a:cs typeface="Angsana New" pitchFamily="18" charset="-34"/>
              </a:rPr>
            </a:br>
            <a:r>
              <a:rPr lang="th-TH" cap="none" smtClean="0">
                <a:solidFill>
                  <a:schemeClr val="tx1"/>
                </a:solidFill>
                <a:effectLst/>
              </a:rPr>
              <a:t>ในงานจ้างเหมาเดียวกัน ได้หรือไม่</a:t>
            </a:r>
          </a:p>
        </p:txBody>
      </p:sp>
      <p:sp>
        <p:nvSpPr>
          <p:cNvPr id="551939" name="Rectangle 3"/>
          <p:cNvSpPr>
            <a:spLocks noGrp="1"/>
          </p:cNvSpPr>
          <p:nvPr>
            <p:ph type="body" idx="4294967295"/>
          </p:nvPr>
        </p:nvSpPr>
        <p:spPr>
          <a:xfrm>
            <a:off x="533400" y="2338388"/>
            <a:ext cx="8229600" cy="4114800"/>
          </a:xfrm>
          <a:noFill/>
          <a:ln w="76200" cmpd="tri">
            <a:solidFill>
              <a:schemeClr val="hlink"/>
            </a:solidFill>
          </a:ln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sz="3600" b="1" smtClean="0"/>
              <a:t> </a:t>
            </a:r>
            <a:r>
              <a:rPr lang="th-TH" sz="3600" b="1" smtClean="0">
                <a:solidFill>
                  <a:srgbClr val="0000FF"/>
                </a:solidFill>
              </a:rPr>
              <a:t>กวพ. วินิจฉัย</a:t>
            </a:r>
          </a:p>
          <a:p>
            <a:pPr>
              <a:buFont typeface="Wingdings 2" pitchFamily="18" charset="2"/>
              <a:buNone/>
            </a:pPr>
            <a:r>
              <a:rPr lang="th-TH" sz="3600" b="1" smtClean="0"/>
              <a:t>   *  ตามระเบียบฯ ข้อ ๑๔๑ กำหนดว่า “หลักประกันซองหรือหลักประกันสัญญาให้ใช้ หลักประกัน</a:t>
            </a:r>
            <a:r>
              <a:rPr lang="th-TH" sz="3600" b="1" smtClean="0">
                <a:solidFill>
                  <a:srgbClr val="FF0000"/>
                </a:solidFill>
              </a:rPr>
              <a:t>อย่างหนึ่งอย่างใด” </a:t>
            </a:r>
          </a:p>
          <a:p>
            <a:pPr>
              <a:buFont typeface="Wingdings 2" pitchFamily="18" charset="2"/>
              <a:buNone/>
            </a:pPr>
            <a:r>
              <a:rPr lang="th-TH" sz="3600" b="1" smtClean="0">
                <a:solidFill>
                  <a:srgbClr val="FF0000"/>
                </a:solidFill>
              </a:rPr>
              <a:t>   </a:t>
            </a:r>
            <a:r>
              <a:rPr lang="th-TH" sz="3600" b="1" smtClean="0">
                <a:solidFill>
                  <a:srgbClr val="0000FF"/>
                </a:solidFill>
              </a:rPr>
              <a:t>เจตนารมณ์ตามระเบียบฯ ให้เลือกหลักประกันอย่างใดก็ได้  ดังนั้น หากใช้หลักประกันตามที่กำหนดไว้ในข้อ ๑๔๑ รวมกัน ก็ย่อมกระทำได้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19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8" grpId="0" animBg="1"/>
      <p:bldP spid="551939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752600" y="228600"/>
            <a:ext cx="5562600" cy="838200"/>
          </a:xfrm>
          <a:solidFill>
            <a:schemeClr val="accent1"/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th-TH" sz="4000" cap="none" smtClean="0">
                <a:solidFill>
                  <a:srgbClr val="1902C2"/>
                </a:solidFill>
                <a:effectLst/>
                <a:cs typeface="AngsanaUPC" pitchFamily="18" charset="-34"/>
              </a:rPr>
              <a:t>มูลค่าหลักประกัน</a:t>
            </a:r>
          </a:p>
        </p:txBody>
      </p:sp>
      <p:sp>
        <p:nvSpPr>
          <p:cNvPr id="55398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41438"/>
            <a:ext cx="8686800" cy="53276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Ä"/>
            </a:pPr>
            <a:r>
              <a:rPr lang="th-TH" b="1" smtClean="0">
                <a:solidFill>
                  <a:srgbClr val="CC3300"/>
                </a:solidFill>
                <a:sym typeface="Wingdings 2" pitchFamily="18" charset="2"/>
              </a:rPr>
              <a:t>ร้อยละ 5</a:t>
            </a:r>
            <a:r>
              <a:rPr lang="en-US" b="1" smtClean="0">
                <a:solidFill>
                  <a:srgbClr val="CC3300"/>
                </a:solidFill>
                <a:sym typeface="Wingdings 2" pitchFamily="18" charset="2"/>
              </a:rPr>
              <a:t> </a:t>
            </a:r>
            <a:r>
              <a:rPr lang="th-TH" b="1" smtClean="0">
                <a:solidFill>
                  <a:srgbClr val="CC3300"/>
                </a:solidFill>
                <a:sym typeface="Wingdings 2" pitchFamily="18" charset="2"/>
              </a:rPr>
              <a:t>ของวงเงิน / ราคาพัสดุ ที่จัดหาในครั้งนั้น</a:t>
            </a:r>
          </a:p>
          <a:p>
            <a:pPr>
              <a:lnSpc>
                <a:spcPct val="90000"/>
              </a:lnSpc>
              <a:buFont typeface="Wingdings" pitchFamily="2" charset="2"/>
              <a:buChar char="Ä"/>
            </a:pPr>
            <a:r>
              <a:rPr lang="th-TH" b="1" smtClean="0">
                <a:solidFill>
                  <a:srgbClr val="CC3300"/>
                </a:solidFill>
                <a:sym typeface="Wingdings 2" pitchFamily="18" charset="2"/>
              </a:rPr>
              <a:t>เว้นแต่ การจัดหาที่สำคัญพิเศษ กำหนดสูงกว่าร้อยละ 5 </a:t>
            </a:r>
            <a:br>
              <a:rPr lang="th-TH" b="1" smtClean="0">
                <a:solidFill>
                  <a:srgbClr val="CC3300"/>
                </a:solidFill>
                <a:sym typeface="Wingdings 2" pitchFamily="18" charset="2"/>
              </a:rPr>
            </a:br>
            <a:r>
              <a:rPr lang="th-TH" b="1" smtClean="0">
                <a:solidFill>
                  <a:srgbClr val="CC3300"/>
                </a:solidFill>
                <a:sym typeface="Wingdings 2" pitchFamily="18" charset="2"/>
              </a:rPr>
              <a:t>แต่ไม่เกินร้อยละ 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solidFill>
                  <a:srgbClr val="9900FF"/>
                </a:solidFill>
                <a:sym typeface="Wingdings 2" pitchFamily="18" charset="2"/>
              </a:rPr>
              <a:t> *</a:t>
            </a:r>
            <a:r>
              <a:rPr lang="th-TH" b="1" u="sng" smtClean="0">
                <a:solidFill>
                  <a:srgbClr val="9900FF"/>
                </a:solidFill>
                <a:sym typeface="Wingdings 2" pitchFamily="18" charset="2"/>
              </a:rPr>
              <a:t> กรณีส่วนราชการ / รัฐวิสาหกิจ เป็นคู่สัญญา / ผู้เสนอราคา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solidFill>
                  <a:srgbClr val="FF0066"/>
                </a:solidFill>
                <a:sym typeface="Wingdings 2" pitchFamily="18" charset="2"/>
              </a:rPr>
              <a:t>   </a:t>
            </a:r>
            <a:r>
              <a:rPr lang="th-TH" b="1" smtClean="0">
                <a:solidFill>
                  <a:srgbClr val="9900FF"/>
                </a:solidFill>
                <a:sym typeface="Wingdings 2" pitchFamily="18" charset="2"/>
              </a:rPr>
              <a:t>- ไม่ต้องวางหลักประกัน  (ข้อ 143)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h-TH" sz="4800" b="1" smtClean="0">
                <a:solidFill>
                  <a:srgbClr val="FF0000"/>
                </a:solidFill>
                <a:sym typeface="Wingdings 2" pitchFamily="18" charset="2"/>
              </a:rPr>
              <a:t>การคืนหลักประกัน (ข้อ 144)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solidFill>
                  <a:srgbClr val="0000FF"/>
                </a:solidFill>
                <a:cs typeface="Angsana New" pitchFamily="18" charset="-34"/>
                <a:sym typeface="Wingdings 2" pitchFamily="18" charset="2"/>
              </a:rPr>
              <a:t>ซ</a:t>
            </a:r>
            <a:r>
              <a:rPr lang="th-TH" b="1" smtClean="0">
                <a:solidFill>
                  <a:srgbClr val="0000FF"/>
                </a:solidFill>
                <a:sym typeface="Wingdings 2" pitchFamily="18" charset="2"/>
              </a:rPr>
              <a:t>อง </a:t>
            </a:r>
            <a:r>
              <a:rPr lang="th-TH" b="1" smtClean="0">
                <a:solidFill>
                  <a:srgbClr val="0000FF"/>
                </a:solidFill>
                <a:sym typeface="Wingdings" pitchFamily="2" charset="2"/>
              </a:rPr>
              <a:t>คืนภายใน ๑๕ วัน นับแต่วันพิจารณาเบื้องต้นเรียบร้อยแล้ว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solidFill>
                  <a:srgbClr val="0000FF"/>
                </a:solidFill>
                <a:sym typeface="Wingdings" pitchFamily="2" charset="2"/>
              </a:rPr>
              <a:t>สัญญา  คืนโดยเร็ว / อย่างช้าไม่เกิน ๑๕ วัน นับแต่วันที่คู่สัญญา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solidFill>
                  <a:srgbClr val="0000FF"/>
                </a:solidFill>
                <a:sym typeface="Wingdings" pitchFamily="2" charset="2"/>
              </a:rPr>
              <a:t>            พ้นข้อผูกพันแล้ว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กลุ่ม 7"/>
          <p:cNvGrpSpPr>
            <a:grpSpLocks/>
          </p:cNvGrpSpPr>
          <p:nvPr/>
        </p:nvGrpSpPr>
        <p:grpSpPr bwMode="auto">
          <a:xfrm>
            <a:off x="0" y="6172200"/>
            <a:ext cx="9144000" cy="685800"/>
            <a:chOff x="0" y="6172200"/>
            <a:chExt cx="9144000" cy="685800"/>
          </a:xfrm>
        </p:grpSpPr>
        <p:grpSp>
          <p:nvGrpSpPr>
            <p:cNvPr id="29700" name="กลุ่ม 9"/>
            <p:cNvGrpSpPr>
              <a:grpSpLocks/>
            </p:cNvGrpSpPr>
            <p:nvPr/>
          </p:nvGrpSpPr>
          <p:grpSpPr bwMode="auto">
            <a:xfrm>
              <a:off x="0" y="6172200"/>
              <a:ext cx="9144000" cy="685800"/>
              <a:chOff x="0" y="6172200"/>
              <a:chExt cx="9144000" cy="685800"/>
            </a:xfrm>
          </p:grpSpPr>
          <p:sp>
            <p:nvSpPr>
              <p:cNvPr id="9" name="สี่เหลี่ยมผืนผ้า 2"/>
              <p:cNvSpPr/>
              <p:nvPr/>
            </p:nvSpPr>
            <p:spPr>
              <a:xfrm>
                <a:off x="0" y="6172200"/>
                <a:ext cx="91440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th-TH" sz="1800"/>
              </a:p>
            </p:txBody>
          </p:sp>
          <p:sp>
            <p:nvSpPr>
              <p:cNvPr id="10" name="สี่เหลี่ยมผืนผ้า 9"/>
              <p:cNvSpPr/>
              <p:nvPr/>
            </p:nvSpPr>
            <p:spPr>
              <a:xfrm>
                <a:off x="152400" y="6211669"/>
                <a:ext cx="3810000" cy="6463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800" b="1" dirty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00000"/>
                        <a:tint val="3000"/>
                      </a:schemeClr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  <a:latin typeface="4815_KwangMD_Catthai" pitchFamily="2" charset="0"/>
                    <a:cs typeface="4815_KwangMD_Catthai" pitchFamily="2" charset="0"/>
                  </a:rPr>
                  <a:t>The Comptroller General’s Department</a:t>
                </a:r>
                <a:endParaRPr lang="th-TH" sz="1800" b="1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chemeClr val="accent1">
                      <a:satMod val="200000"/>
                      <a:tint val="3000"/>
                    </a:schemeClr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  <a:latin typeface="4815_KwangMD_Catthai" pitchFamily="2" charset="0"/>
                  <a:cs typeface="4815_KwangMD_Catthai" pitchFamily="2" charset="0"/>
                </a:endParaRPr>
              </a:p>
              <a:p>
                <a:pPr algn="r">
                  <a:defRPr/>
                </a:pPr>
                <a:r>
                  <a:rPr lang="th-TH" sz="1800" b="1" dirty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00000"/>
                        <a:tint val="3000"/>
                      </a:schemeClr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  <a:latin typeface="4815_KwangMD_Catthai" pitchFamily="2" charset="0"/>
                    <a:cs typeface="4815_KwangMD_Catthai" pitchFamily="2" charset="0"/>
                  </a:rPr>
                  <a:t>กรมบัญชีกลาง กระทรวงการคลัง</a:t>
                </a:r>
              </a:p>
            </p:txBody>
          </p:sp>
        </p:grpSp>
        <p:sp>
          <p:nvSpPr>
            <p:cNvPr id="7" name="สี่เหลี่ยมผืนผ้า 6"/>
            <p:cNvSpPr/>
            <p:nvPr/>
          </p:nvSpPr>
          <p:spPr>
            <a:xfrm>
              <a:off x="5638800" y="6190650"/>
              <a:ext cx="3485950" cy="646331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r">
                <a:defRPr/>
              </a:pPr>
              <a:r>
                <a:rPr lang="th-TH" sz="20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  <a:t>สำนักมาตรฐานการจัดซื้อจ้างภาครัฐ</a:t>
              </a:r>
              <a:r>
                <a:rPr lang="th-TH" sz="24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  <a:t/>
              </a:r>
              <a:br>
                <a:rPr lang="th-TH" sz="24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</a:br>
              <a:r>
                <a:rPr lang="th-TH" sz="16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  <a:t>0 2298 6300-4</a:t>
              </a:r>
              <a:endParaRPr lang="th-TH" sz="2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endParaRPr>
            </a:p>
          </p:txBody>
        </p: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98137" y="6248400"/>
              <a:ext cx="587663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2" name="สี่เหลี่ยมผืนผ้า 21"/>
          <p:cNvSpPr/>
          <p:nvPr/>
        </p:nvSpPr>
        <p:spPr>
          <a:xfrm>
            <a:off x="1003056" y="1834670"/>
            <a:ext cx="7150344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sz="6000" b="1" spc="5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4815_KwangMD_Catthai" pitchFamily="2" charset="0"/>
                <a:cs typeface="4815_KwangMD_Catthai" pitchFamily="2" charset="0"/>
              </a:rPr>
              <a:t>ระเบียบสำนักนายกรัฐมนตรี</a:t>
            </a:r>
            <a:br>
              <a:rPr lang="th-TH" sz="6000" b="1" spc="5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4815_KwangMD_Catthai" pitchFamily="2" charset="0"/>
                <a:cs typeface="4815_KwangMD_Catthai" pitchFamily="2" charset="0"/>
              </a:rPr>
            </a:br>
            <a:r>
              <a:rPr lang="th-TH" sz="6000" b="1" spc="5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4815_KwangMD_Catthai" pitchFamily="2" charset="0"/>
                <a:cs typeface="4815_KwangMD_Catthai" pitchFamily="2" charset="0"/>
              </a:rPr>
              <a:t> ว่าด้วยการพัสดุ พ.ศ. 2535</a:t>
            </a:r>
            <a:br>
              <a:rPr lang="th-TH" sz="6000" b="1" spc="5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4815_KwangMD_Catthai" pitchFamily="2" charset="0"/>
                <a:cs typeface="4815_KwangMD_Catthai" pitchFamily="2" charset="0"/>
              </a:rPr>
            </a:br>
            <a:r>
              <a:rPr lang="th-TH" sz="6000" b="1" spc="5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4815_KwangMD_Catthai" pitchFamily="2" charset="0"/>
                <a:cs typeface="4815_KwangMD_Catthai" pitchFamily="2" charset="0"/>
              </a:rPr>
              <a:t>และที่แก้ไขเพิ่มเติม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539750" y="692150"/>
            <a:ext cx="7848600" cy="31924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8000" b="1">
                <a:cs typeface="BrowalliaUPC" pitchFamily="34" charset="-34"/>
              </a:rPr>
              <a:t>การลงโทษผู้ทิ้งงาน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4582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85000"/>
              </a:lnSpc>
              <a:spcBef>
                <a:spcPct val="50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1. ผู้ได้รับคัดเลือกไม่มาทำสัญญา</a:t>
            </a:r>
          </a:p>
          <a:p>
            <a:pPr algn="l" eaLnBrk="0" hangingPunct="0">
              <a:lnSpc>
                <a:spcPct val="85000"/>
              </a:lnSpc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- เสนอราคาทุกวิธี  ซึ่งทางราชการสนองรับราคาแล้ว  เว้นแต่วิธีตกลงราคา  </a:t>
            </a:r>
            <a:b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วิธีพิเศษ   วิธีกรณีพิเศษ  ที่ไม่มีการยืนราคา และมีการถอนคำเสนอก่อนที่</a:t>
            </a:r>
            <a:b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ทางราชการสนองรับ</a:t>
            </a:r>
          </a:p>
          <a:p>
            <a:pPr algn="l" eaLnBrk="0" hangingPunct="0">
              <a:lnSpc>
                <a:spcPct val="85000"/>
              </a:lnSpc>
              <a:spcBef>
                <a:spcPct val="50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2. คู่สัญญา/ผู้รับจ้างช่วงไม่ปฏิบัติตามสัญญา</a:t>
            </a:r>
          </a:p>
          <a:p>
            <a:pPr algn="l" eaLnBrk="0" hangingPunct="0">
              <a:lnSpc>
                <a:spcPct val="85000"/>
              </a:lnSpc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- ทำสัญญาหรือข้อตกลงแล้ว ผิดสัญญาและทางราชการบอกเลิกสัญญา</a:t>
            </a:r>
          </a:p>
          <a:p>
            <a:pPr algn="l" eaLnBrk="0" hangingPunct="0">
              <a:lnSpc>
                <a:spcPct val="85000"/>
              </a:lnSpc>
              <a:spcBef>
                <a:spcPct val="50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3. คู่สัญญาไม่แก้ไขความชำรุดบกพร่อง</a:t>
            </a:r>
          </a:p>
          <a:p>
            <a:pPr algn="l" eaLnBrk="0" hangingPunct="0">
              <a:lnSpc>
                <a:spcPct val="85000"/>
              </a:lnSpc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-  กรณีต้องรับผิดในความชำรุดบกพร่องตามสัญญา หรือแจ้งให้แก้ไขแล้ว </a:t>
            </a:r>
            <a:b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ไม่แก้ไข </a:t>
            </a:r>
          </a:p>
          <a:p>
            <a:pPr algn="l" eaLnBrk="0" hangingPunct="0">
              <a:lnSpc>
                <a:spcPct val="85000"/>
              </a:lnSpc>
              <a:spcBef>
                <a:spcPct val="50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4. พัสดุตามสัญญา/วัสดุที่ใช้ไม่ได้มาตรฐาน/ไม่ครบถ้วน ทำให้งานเสียหายอย่างร้ายแรง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- ต้องรับผิดทุกกรณี  ไม่คำนึงถึงการแก้ไข หรือการชดใช้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6388100"/>
            <a:ext cx="622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684213" y="188913"/>
            <a:ext cx="7343775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หลักเกณฑ์การลงโทษผู้ทิ้งงาน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Text Box 2"/>
          <p:cNvSpPr txBox="1">
            <a:spLocks noChangeArrowheads="1"/>
          </p:cNvSpPr>
          <p:nvPr/>
        </p:nvSpPr>
        <p:spPr bwMode="auto">
          <a:xfrm>
            <a:off x="228600" y="1447800"/>
            <a:ext cx="8915400" cy="50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5. งานก่อสร้างสาธารณูปโภค ใช้ของที่มีข้อบกพร่อง/ไม่ได้มาตรฐาน/ไม่ครบถ้วน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- ไม่จำเป็นต้องเกิดความเสียหายอย่างร้ายแรง  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6. ที่ปรึกษาที่มีผลงานบกพร่อง/ผิดพลาด/ก่อให้เกิดความเสียหายอย่างร้ายแรง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- ผลงานที่ทำกับคู่สัญญา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7. ผู้กระทำการขัดขวางการแข่งขันราคา/กระทำการโดยไม่สุจริตในการเสนอราคา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- สมยอมกันในการเสนอราคา         - เสนอราคาโดยทุจริต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- ใช้ชื่อผู้อื่นเสนอราคา                       - ใช้เอกสารปลอม  เอกสารเท็จ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8. เจตนาปกปิดการมีผลประโยชน์ร่วมกัน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- มีความสัมพันธ์ทางบริหาร               - มีความสัมพันธ์กันในเชิงไขว้กัน</a:t>
            </a:r>
          </a:p>
          <a:p>
            <a:pPr algn="l" eaLnBrk="0" hangingPunct="0">
              <a:spcBef>
                <a:spcPct val="50000"/>
              </a:spcBef>
            </a:pPr>
            <a:r>
              <a:rPr lang="th-TH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- มีความสัมพันธ์ทางทุน 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6388100"/>
            <a:ext cx="622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684213" y="188913"/>
            <a:ext cx="7343775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หลักเกณฑ์การลงโทษผู้ทิ้งงาน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ChangeArrowheads="1"/>
          </p:cNvSpPr>
          <p:nvPr/>
        </p:nvSpPr>
        <p:spPr bwMode="auto">
          <a:xfrm>
            <a:off x="685800" y="1219200"/>
            <a:ext cx="79375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1. หัวหน้าส่วนราชการรายงานเสนอปลัดกระทรวงพร้อมความเห็นโดยเร็ว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     -  หนังสือเวียนกระทรวงการคลัง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     -  ไม่เกิน 15 วัน  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2. ปลัดกระทรวงพิจารณาเห็นว่าไม่มีเหตุผลอันสมควร 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    ส่งชื่อให้ผู้รักษาการสั่งให้เป็นผู้ทิ้งงาน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      - ไม่เกิน 15 วัน 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3. กวพ. เสนอความเห็นว่าสมควรเป็นผู้ทิ้งงาน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4. ผู้รักษาการตามระเบียนพิจารณาสั่งเป็นผู้ทิ้งงาน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5. ผู้รักษาการระบุชื่อผู้ทิ้งงานในบัญชีรายชื่อผู้ทิ้งงาน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6. ผู้รักษาการแจ้งเวียนชื่อให้ส่วนราชการและหน่วยงานอื่น</a:t>
            </a:r>
            <a:b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b="1">
                <a:solidFill>
                  <a:srgbClr val="1902C2"/>
                </a:solidFill>
                <a:latin typeface="Browallia New" pitchFamily="34" charset="-34"/>
                <a:cs typeface="Browallia New" pitchFamily="34" charset="-34"/>
              </a:rPr>
              <a:t>    ของรัฐทราบ/แจ้งผู้ทิ้งงานทางไปรษณีย์ลงทะเบียน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45500" y="6388100"/>
            <a:ext cx="622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684213" y="188913"/>
            <a:ext cx="7343775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การพิจารณาผู้ทิ้งงานทั่วไป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ChangeArrowheads="1"/>
          </p:cNvSpPr>
          <p:nvPr/>
        </p:nvSpPr>
        <p:spPr bwMode="auto">
          <a:xfrm>
            <a:off x="304800" y="1266825"/>
            <a:ext cx="8839200" cy="523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1. ส่วนราชการที่เกี่ยวข้องตรวจสอบข้อเท็จจริงว่าบุคคล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ดังกล่าว  สมควรเป็นผู้ทิ้งงาน หรือไม่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  กรณีทิ้งงานทั่วไป ต้องเปิดโอกาสให้ผู้ที่จะถูกลงโทษชี้แจง 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ภายในกำหนดเวลาไม่น้อยกว่า 15 วัน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  กรณีมีการขัดขวางการแข่งขันราคา  ต้องแจ้งเหตุที่สงสัยไปให้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ผู้เสนอราคา/เสนองานที่ถูกสงสัยทราบ   ชี้แจงภายในเวลาที่กำหนด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ไม่น้อยกว่า 15 วัน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  -   ชี้แจงด้วยวาจา  , ลายลักษณ์อักษร</a:t>
            </a:r>
          </a:p>
          <a:p>
            <a:pPr algn="l" eaLnBrk="0" hangingPunct="0">
              <a:spcBef>
                <a:spcPct val="15000"/>
              </a:spcBef>
            </a:pPr>
            <a:r>
              <a:rPr lang="th-TH" sz="33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2. ดำเนินการต่อไปตามหลักเกณฑ์การพิจารณาผู้ทิ้งงานทั่วไป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45500" y="6388100"/>
            <a:ext cx="622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7716" name="AutoShape 4"/>
          <p:cNvSpPr>
            <a:spLocks noChangeArrowheads="1"/>
          </p:cNvSpPr>
          <p:nvPr/>
        </p:nvSpPr>
        <p:spPr bwMode="auto">
          <a:xfrm>
            <a:off x="684213" y="188913"/>
            <a:ext cx="7343775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0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การพิจารณาผู้ทิ้งงาน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4987925"/>
            <a:ext cx="8839200" cy="1681163"/>
            <a:chOff x="192" y="3168"/>
            <a:chExt cx="5568" cy="918"/>
          </a:xfrm>
        </p:grpSpPr>
        <p:sp>
          <p:nvSpPr>
            <p:cNvPr id="35847" name="Oval 3"/>
            <p:cNvSpPr>
              <a:spLocks noChangeArrowheads="1"/>
            </p:cNvSpPr>
            <p:nvPr/>
          </p:nvSpPr>
          <p:spPr bwMode="auto">
            <a:xfrm>
              <a:off x="192" y="3168"/>
              <a:ext cx="1056" cy="43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48" name="Text Box 4"/>
            <p:cNvSpPr txBox="1">
              <a:spLocks noChangeArrowheads="1"/>
            </p:cNvSpPr>
            <p:nvPr/>
          </p:nvSpPr>
          <p:spPr bwMode="auto">
            <a:xfrm>
              <a:off x="288" y="3168"/>
              <a:ext cx="960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th-TH" sz="3600" b="1">
                  <a:solidFill>
                    <a:schemeClr val="bg1"/>
                  </a:solidFill>
                  <a:latin typeface="Angsana New" pitchFamily="18" charset="-34"/>
                  <a:cs typeface="Angsana New" pitchFamily="18" charset="-34"/>
                </a:rPr>
                <a:t>หมายเหตุ</a:t>
              </a:r>
            </a:p>
          </p:txBody>
        </p:sp>
        <p:sp>
          <p:nvSpPr>
            <p:cNvPr id="35849" name="Text Box 5"/>
            <p:cNvSpPr txBox="1">
              <a:spLocks noChangeArrowheads="1"/>
            </p:cNvSpPr>
            <p:nvPr/>
          </p:nvSpPr>
          <p:spPr bwMode="auto">
            <a:xfrm>
              <a:off x="1104" y="3504"/>
              <a:ext cx="465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th-TH" sz="3200" b="1">
                  <a:solidFill>
                    <a:srgbClr val="1902C2"/>
                  </a:solidFill>
                  <a:latin typeface="Angsana New" pitchFamily="18" charset="-34"/>
                  <a:cs typeface="Angsana New" pitchFamily="18" charset="-34"/>
                </a:rPr>
                <a:t>ผู้บริหาร   -  หุ้นส่วนผู้จัดการ/กรรมการผู้จัดการ/ผู้บริหาร/</a:t>
              </a:r>
              <a:br>
                <a:rPr lang="th-TH" sz="3200" b="1">
                  <a:solidFill>
                    <a:srgbClr val="1902C2"/>
                  </a:solidFill>
                  <a:latin typeface="Angsana New" pitchFamily="18" charset="-34"/>
                  <a:cs typeface="Angsana New" pitchFamily="18" charset="-34"/>
                </a:rPr>
              </a:br>
              <a:r>
                <a:rPr lang="th-TH" sz="3200" b="1">
                  <a:solidFill>
                    <a:srgbClr val="1902C2"/>
                  </a:solidFill>
                  <a:latin typeface="Angsana New" pitchFamily="18" charset="-34"/>
                  <a:cs typeface="Angsana New" pitchFamily="18" charset="-34"/>
                </a:rPr>
                <a:t>	       ผู้มีอำนาจดำเนินกิจการของนิติบุคคลนั้นๆ</a:t>
              </a:r>
            </a:p>
          </p:txBody>
        </p:sp>
      </p:grp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1447800" y="304800"/>
            <a:ext cx="5943600" cy="11080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29767" name="Text Box 7"/>
          <p:cNvSpPr txBox="1">
            <a:spLocks noChangeArrowheads="1"/>
          </p:cNvSpPr>
          <p:nvPr/>
        </p:nvSpPr>
        <p:spPr bwMode="auto">
          <a:xfrm>
            <a:off x="1295400" y="381000"/>
            <a:ext cx="6019800" cy="1098550"/>
          </a:xfrm>
          <a:prstGeom prst="rect">
            <a:avLst/>
          </a:prstGeom>
          <a:gradFill rotWithShape="1">
            <a:gsLst>
              <a:gs pos="0">
                <a:srgbClr val="0748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ผลการลงโทษผู้ทิ้งงาน</a:t>
            </a:r>
            <a:endParaRPr lang="th-TH" sz="32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29768" name="Rectangle 8"/>
          <p:cNvSpPr>
            <a:spLocks noChangeArrowheads="1"/>
          </p:cNvSpPr>
          <p:nvPr/>
        </p:nvSpPr>
        <p:spPr bwMode="auto">
          <a:xfrm>
            <a:off x="290513" y="1600200"/>
            <a:ext cx="8624887" cy="3276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lang="th-TH" sz="36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1. ลงโทษนิติบุคคล ถ้าการกระทำเกิดจากผู้บริหาร ลงโทษผู้บริหารด้วย</a:t>
            </a:r>
          </a:p>
          <a:p>
            <a:pPr algn="l"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2. การสั่งลงโทษนิติบุคคล มีผลถึงนิติบุคคลอื่นที่ดำเนินธุรกิจประเภท</a:t>
            </a:r>
          </a:p>
          <a:p>
            <a:pPr algn="l"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เดียวกัน ซึ่งมี ผู้บริหารคนเดียวกันด้วย</a:t>
            </a:r>
          </a:p>
          <a:p>
            <a:pPr algn="l"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3. การสั่งลงโทษบุคคลธรรมดา มีผลถึงนิติบุคคลที่บุคคลดังกล่าว        </a:t>
            </a:r>
          </a:p>
          <a:p>
            <a:pPr algn="l"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เป็นผู้บริหารด้วย</a:t>
            </a:r>
          </a:p>
        </p:txBody>
      </p:sp>
      <p:pic>
        <p:nvPicPr>
          <p:cNvPr id="35846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45500" y="6388100"/>
            <a:ext cx="622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6297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7" grpId="0" animBg="1" autoUpdateAnimBg="0"/>
      <p:bldP spid="62976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กลุ่ม 7"/>
          <p:cNvGrpSpPr>
            <a:grpSpLocks/>
          </p:cNvGrpSpPr>
          <p:nvPr/>
        </p:nvGrpSpPr>
        <p:grpSpPr bwMode="auto">
          <a:xfrm>
            <a:off x="0" y="6172200"/>
            <a:ext cx="9144000" cy="685800"/>
            <a:chOff x="0" y="6172200"/>
            <a:chExt cx="9144000" cy="685800"/>
          </a:xfrm>
        </p:grpSpPr>
        <p:grpSp>
          <p:nvGrpSpPr>
            <p:cNvPr id="9232" name="กลุ่ม 9"/>
            <p:cNvGrpSpPr>
              <a:grpSpLocks/>
            </p:cNvGrpSpPr>
            <p:nvPr/>
          </p:nvGrpSpPr>
          <p:grpSpPr bwMode="auto">
            <a:xfrm>
              <a:off x="0" y="6172200"/>
              <a:ext cx="9144000" cy="685800"/>
              <a:chOff x="0" y="6172200"/>
              <a:chExt cx="9144000" cy="685800"/>
            </a:xfrm>
          </p:grpSpPr>
          <p:sp>
            <p:nvSpPr>
              <p:cNvPr id="9" name="สี่เหลี่ยมผืนผ้า 2"/>
              <p:cNvSpPr/>
              <p:nvPr/>
            </p:nvSpPr>
            <p:spPr>
              <a:xfrm>
                <a:off x="0" y="6172200"/>
                <a:ext cx="91440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th-TH" sz="1800"/>
              </a:p>
            </p:txBody>
          </p:sp>
          <p:sp>
            <p:nvSpPr>
              <p:cNvPr id="10" name="สี่เหลี่ยมผืนผ้า 9"/>
              <p:cNvSpPr/>
              <p:nvPr/>
            </p:nvSpPr>
            <p:spPr>
              <a:xfrm>
                <a:off x="152400" y="6211669"/>
                <a:ext cx="3810000" cy="6463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800" b="1" dirty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00000"/>
                        <a:tint val="3000"/>
                      </a:schemeClr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  <a:latin typeface="4815_KwangMD_Catthai" pitchFamily="2" charset="0"/>
                    <a:cs typeface="4815_KwangMD_Catthai" pitchFamily="2" charset="0"/>
                  </a:rPr>
                  <a:t>The Comptroller General’s Department</a:t>
                </a:r>
                <a:endParaRPr lang="th-TH" sz="1800" b="1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chemeClr val="accent1">
                      <a:satMod val="200000"/>
                      <a:tint val="3000"/>
                    </a:schemeClr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  <a:latin typeface="4815_KwangMD_Catthai" pitchFamily="2" charset="0"/>
                  <a:cs typeface="4815_KwangMD_Catthai" pitchFamily="2" charset="0"/>
                </a:endParaRPr>
              </a:p>
              <a:p>
                <a:pPr algn="r">
                  <a:defRPr/>
                </a:pPr>
                <a:r>
                  <a:rPr lang="th-TH" sz="1800" b="1" dirty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00000"/>
                        <a:tint val="3000"/>
                      </a:schemeClr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  <a:latin typeface="4815_KwangMD_Catthai" pitchFamily="2" charset="0"/>
                    <a:cs typeface="4815_KwangMD_Catthai" pitchFamily="2" charset="0"/>
                  </a:rPr>
                  <a:t>กรมบัญชีกลาง กระทรวงการคลัง</a:t>
                </a:r>
              </a:p>
            </p:txBody>
          </p:sp>
        </p:grpSp>
        <p:sp>
          <p:nvSpPr>
            <p:cNvPr id="7" name="สี่เหลี่ยมผืนผ้า 6"/>
            <p:cNvSpPr/>
            <p:nvPr/>
          </p:nvSpPr>
          <p:spPr>
            <a:xfrm>
              <a:off x="5638800" y="6190650"/>
              <a:ext cx="3485950" cy="646331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r">
                <a:defRPr/>
              </a:pPr>
              <a:r>
                <a:rPr lang="th-TH" sz="20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  <a:t>สำนักมาตรฐานการจัดซื้อจ้างภาครัฐ</a:t>
              </a:r>
              <a:r>
                <a:rPr lang="th-TH" sz="24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  <a:t/>
              </a:r>
              <a:br>
                <a:rPr lang="th-TH" sz="24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</a:br>
              <a:r>
                <a:rPr lang="th-TH" sz="1600" b="1" cap="all" dirty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4815_KwangMD_Catthai" pitchFamily="2" charset="0"/>
                  <a:cs typeface="4815_KwangMD_Catthai" pitchFamily="2" charset="0"/>
                </a:rPr>
                <a:t>0 2298 6300-4</a:t>
              </a:r>
              <a:endParaRPr lang="th-TH" sz="2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endParaRPr>
            </a:p>
          </p:txBody>
        </p: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98137" y="6248400"/>
              <a:ext cx="587663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219" name="กลุ่ม 17"/>
          <p:cNvGrpSpPr>
            <a:grpSpLocks/>
          </p:cNvGrpSpPr>
          <p:nvPr/>
        </p:nvGrpSpPr>
        <p:grpSpPr bwMode="auto">
          <a:xfrm>
            <a:off x="3962400" y="0"/>
            <a:ext cx="5181600" cy="3733800"/>
            <a:chOff x="3962400" y="0"/>
            <a:chExt cx="5181600" cy="3733800"/>
          </a:xfrm>
        </p:grpSpPr>
        <p:sp>
          <p:nvSpPr>
            <p:cNvPr id="11" name="สี่เหลี่ยมผืนผ้า 10"/>
            <p:cNvSpPr/>
            <p:nvPr/>
          </p:nvSpPr>
          <p:spPr>
            <a:xfrm>
              <a:off x="4495800" y="609600"/>
              <a:ext cx="4648200" cy="152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8839200" y="0"/>
              <a:ext cx="152400" cy="3733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4191000" y="381000"/>
              <a:ext cx="4953000" cy="152400"/>
            </a:xfrm>
            <a:prstGeom prst="rect">
              <a:avLst/>
            </a:prstGeom>
            <a:solidFill>
              <a:srgbClr val="FF99CC"/>
            </a:solidFill>
            <a:ln>
              <a:solidFill>
                <a:srgbClr val="D42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8610600" y="0"/>
              <a:ext cx="152400" cy="3429000"/>
            </a:xfrm>
            <a:prstGeom prst="rect">
              <a:avLst/>
            </a:prstGeom>
            <a:solidFill>
              <a:srgbClr val="FF99CC"/>
            </a:solidFill>
            <a:ln>
              <a:solidFill>
                <a:srgbClr val="D42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3962400" y="152400"/>
              <a:ext cx="5181600" cy="1524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8382000" y="0"/>
              <a:ext cx="152400" cy="29718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</p:grpSp>
      <p:grpSp>
        <p:nvGrpSpPr>
          <p:cNvPr id="9220" name="กลุ่ม 27"/>
          <p:cNvGrpSpPr>
            <a:grpSpLocks/>
          </p:cNvGrpSpPr>
          <p:nvPr/>
        </p:nvGrpSpPr>
        <p:grpSpPr bwMode="auto">
          <a:xfrm rot="-5400000">
            <a:off x="495300" y="3162300"/>
            <a:ext cx="2590800" cy="2971800"/>
            <a:chOff x="76200" y="152400"/>
            <a:chExt cx="2590800" cy="2971800"/>
          </a:xfrm>
        </p:grpSpPr>
        <p:sp>
          <p:nvSpPr>
            <p:cNvPr id="20" name="วงรี 19"/>
            <p:cNvSpPr/>
            <p:nvPr/>
          </p:nvSpPr>
          <p:spPr>
            <a:xfrm>
              <a:off x="609600" y="838200"/>
              <a:ext cx="762000" cy="76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21" name="วงรี 20"/>
            <p:cNvSpPr/>
            <p:nvPr/>
          </p:nvSpPr>
          <p:spPr>
            <a:xfrm>
              <a:off x="76200" y="1981200"/>
              <a:ext cx="1143000" cy="11430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23" name="วงรี 22"/>
            <p:cNvSpPr/>
            <p:nvPr/>
          </p:nvSpPr>
          <p:spPr>
            <a:xfrm>
              <a:off x="1447800" y="381000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27" name="วงรี 26"/>
            <p:cNvSpPr/>
            <p:nvPr/>
          </p:nvSpPr>
          <p:spPr>
            <a:xfrm>
              <a:off x="2286000" y="15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</p:grpSp>
      <p:sp>
        <p:nvSpPr>
          <p:cNvPr id="9221" name="AutoShape 21"/>
          <p:cNvSpPr>
            <a:spLocks noChangeArrowheads="1"/>
          </p:cNvSpPr>
          <p:nvPr/>
        </p:nvSpPr>
        <p:spPr bwMode="auto">
          <a:xfrm>
            <a:off x="533400" y="1143000"/>
            <a:ext cx="7848600" cy="304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8000" b="1">
                <a:cs typeface="BrowalliaUPC" pitchFamily="34" charset="-34"/>
              </a:rPr>
              <a:t>สัญญาและหลักประกัน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ChangeArrowheads="1"/>
          </p:cNvSpPr>
          <p:nvPr/>
        </p:nvSpPr>
        <p:spPr bwMode="auto">
          <a:xfrm>
            <a:off x="609600" y="1681163"/>
            <a:ext cx="71628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 New" pitchFamily="18" charset="-34"/>
              </a:rPr>
              <a:t>1. ได้ถูกลงโทษตัดสิทธิมาแล้วเป็นเวลาไม่น้อยกว่า 2 ปี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 New" pitchFamily="18" charset="-34"/>
              </a:rPr>
              <a:t>2. มิได้กระทำไปด้วยเจตนาทุจริต หรือเป็นการเอาเปรียบ  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 New" pitchFamily="18" charset="-34"/>
              </a:rPr>
              <a:t>    ทางราชการ หากเป็นไปด้วยความประมาทเลินเล่อ 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 New" pitchFamily="18" charset="-34"/>
              </a:rPr>
              <a:t>    หรือรู้เท่าไม่ถึงการณ์หรือด้วยความจำเป็นบางประการ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 New" pitchFamily="18" charset="-34"/>
              </a:rPr>
              <a:t>3. เป็นนิติบุคคลที่มีฐานะมั่นคง มีเกียรติประวัติดีมาก่อน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 New" pitchFamily="18" charset="-34"/>
              </a:rPr>
              <a:t>4. ยอมรับและรู้สำนึกความผิดในการกระทำของตน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th-TH" sz="3600" b="1">
                <a:solidFill>
                  <a:srgbClr val="1902C2"/>
                </a:solidFill>
                <a:latin typeface="Browallia New" pitchFamily="34" charset="-34"/>
                <a:cs typeface="Angsana New" pitchFamily="18" charset="-34"/>
              </a:rPr>
              <a:t>5. ผู้ถูกลงโทษต้องยื่นคำขอ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45500" y="6388100"/>
            <a:ext cx="622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1812" name="Text Box 4"/>
          <p:cNvSpPr txBox="1">
            <a:spLocks noChangeArrowheads="1"/>
          </p:cNvSpPr>
          <p:nvPr/>
        </p:nvSpPr>
        <p:spPr bwMode="auto">
          <a:xfrm>
            <a:off x="1295400" y="381000"/>
            <a:ext cx="6019800" cy="1098550"/>
          </a:xfrm>
          <a:prstGeom prst="rect">
            <a:avLst/>
          </a:prstGeom>
          <a:gradFill rotWithShape="1">
            <a:gsLst>
              <a:gs pos="0">
                <a:srgbClr val="0748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การเพิกถอนผู้ทิ้งงาน</a:t>
            </a:r>
            <a:endParaRPr lang="th-TH" sz="32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6318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318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0" grpId="0" autoUpdateAnimBg="0"/>
      <p:bldP spid="631812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/>
          </p:cNvSpPr>
          <p:nvPr>
            <p:ph type="body" idx="4294967295"/>
          </p:nvPr>
        </p:nvSpPr>
        <p:spPr>
          <a:xfrm>
            <a:off x="381000" y="1371600"/>
            <a:ext cx="8534400" cy="5181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1.  ยื่นอุทธรณ์เป็นหนังสือต่อผู้รักษาการตามระเบียบภายใน 15 วัน 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นับแต่วันรับแจ้งการลงโทษ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2.  ชี้แจงข้อเท็จจริง (ถ้ามี)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3.   การพิจารณาอุทธรณ์ เป็นไปตามกฏหมายวิธีปฏิบัติราชการทางปกครอง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- พ.ร.บ.  วิธีปฏิบัติราชการทางปกครอง  พ.ศ. 2539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4.   คำสั่งยกอุทธรณ์  โดยผู้มีอำนาจตามกฎหมาย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 -  ผู้อุทธรณ์ มีอำนาจยื่นฟ้องต่อศาลปกครองภายใน 90 วัน ตาม   </a:t>
            </a:r>
            <a:b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     กฎหมาย</a:t>
            </a:r>
          </a:p>
          <a:p>
            <a:pPr>
              <a:buFont typeface="Wingdings 2" pitchFamily="18" charset="2"/>
              <a:buNone/>
            </a:pPr>
            <a:r>
              <a:rPr lang="th-TH" b="1" smtClean="0">
                <a:solidFill>
                  <a:srgbClr val="1902C2"/>
                </a:solidFill>
                <a:latin typeface="Angsana New" pitchFamily="18" charset="-34"/>
                <a:cs typeface="Angsana New" pitchFamily="18" charset="-34"/>
              </a:rPr>
              <a:t>5.   คำสั่งเพิกถอนการทิ้งงาน (ปฏิบัติตามกฎหมาย)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45500" y="6388100"/>
            <a:ext cx="622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1476375" y="188913"/>
            <a:ext cx="6019800" cy="1098550"/>
          </a:xfrm>
          <a:prstGeom prst="rect">
            <a:avLst/>
          </a:prstGeom>
          <a:gradFill rotWithShape="1">
            <a:gsLst>
              <a:gs pos="0">
                <a:srgbClr val="0748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การอุทธรณ์การลงโทษ</a:t>
            </a:r>
            <a:endParaRPr lang="th-TH" sz="3200" b="1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3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3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33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3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3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3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3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3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3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3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3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3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3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3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3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3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75"/>
                                        <p:tgtEl>
                                          <p:spTgt spid="6338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 build="p" autoUpdateAnimBg="0" advAuto="0"/>
      <p:bldP spid="63386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กลุ่ม 17"/>
          <p:cNvGrpSpPr>
            <a:grpSpLocks/>
          </p:cNvGrpSpPr>
          <p:nvPr/>
        </p:nvGrpSpPr>
        <p:grpSpPr bwMode="auto">
          <a:xfrm>
            <a:off x="3962400" y="0"/>
            <a:ext cx="5181600" cy="3733800"/>
            <a:chOff x="3962400" y="0"/>
            <a:chExt cx="5181600" cy="3733800"/>
          </a:xfrm>
        </p:grpSpPr>
        <p:sp>
          <p:nvSpPr>
            <p:cNvPr id="11" name="สี่เหลี่ยมผืนผ้า 10"/>
            <p:cNvSpPr/>
            <p:nvPr/>
          </p:nvSpPr>
          <p:spPr>
            <a:xfrm>
              <a:off x="4495800" y="609600"/>
              <a:ext cx="4648200" cy="152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8839200" y="0"/>
              <a:ext cx="152400" cy="3733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4191000" y="381000"/>
              <a:ext cx="4953000" cy="152400"/>
            </a:xfrm>
            <a:prstGeom prst="rect">
              <a:avLst/>
            </a:prstGeom>
            <a:solidFill>
              <a:srgbClr val="FF99CC"/>
            </a:solidFill>
            <a:ln>
              <a:solidFill>
                <a:srgbClr val="D42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8610600" y="0"/>
              <a:ext cx="152400" cy="3429000"/>
            </a:xfrm>
            <a:prstGeom prst="rect">
              <a:avLst/>
            </a:prstGeom>
            <a:solidFill>
              <a:srgbClr val="FF99CC"/>
            </a:solidFill>
            <a:ln>
              <a:solidFill>
                <a:srgbClr val="D42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3962400" y="152400"/>
              <a:ext cx="5181600" cy="1524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8382000" y="0"/>
              <a:ext cx="152400" cy="29718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</p:grpSp>
      <p:grpSp>
        <p:nvGrpSpPr>
          <p:cNvPr id="38915" name="กลุ่ม 27"/>
          <p:cNvGrpSpPr>
            <a:grpSpLocks/>
          </p:cNvGrpSpPr>
          <p:nvPr/>
        </p:nvGrpSpPr>
        <p:grpSpPr bwMode="auto">
          <a:xfrm rot="-5400000">
            <a:off x="495300" y="3162300"/>
            <a:ext cx="2590800" cy="2971800"/>
            <a:chOff x="76200" y="152400"/>
            <a:chExt cx="2590800" cy="2971800"/>
          </a:xfrm>
        </p:grpSpPr>
        <p:sp>
          <p:nvSpPr>
            <p:cNvPr id="20" name="วงรี 19"/>
            <p:cNvSpPr/>
            <p:nvPr/>
          </p:nvSpPr>
          <p:spPr>
            <a:xfrm>
              <a:off x="609600" y="838200"/>
              <a:ext cx="762000" cy="76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21" name="วงรี 20"/>
            <p:cNvSpPr/>
            <p:nvPr/>
          </p:nvSpPr>
          <p:spPr>
            <a:xfrm>
              <a:off x="76200" y="1981200"/>
              <a:ext cx="1143000" cy="11430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23" name="วงรี 22"/>
            <p:cNvSpPr/>
            <p:nvPr/>
          </p:nvSpPr>
          <p:spPr>
            <a:xfrm>
              <a:off x="1447800" y="381000"/>
              <a:ext cx="533400" cy="5334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  <p:sp>
          <p:nvSpPr>
            <p:cNvPr id="27" name="วงรี 26"/>
            <p:cNvSpPr/>
            <p:nvPr/>
          </p:nvSpPr>
          <p:spPr>
            <a:xfrm>
              <a:off x="2286000" y="15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th-TH" sz="1800"/>
            </a:p>
          </p:txBody>
        </p:sp>
      </p:grpSp>
      <p:sp>
        <p:nvSpPr>
          <p:cNvPr id="24" name="สี่เหลี่ยมผืนผ้า 23"/>
          <p:cNvSpPr/>
          <p:nvPr/>
        </p:nvSpPr>
        <p:spPr>
          <a:xfrm>
            <a:off x="1371600" y="1143000"/>
            <a:ext cx="6860771" cy="412420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th-TH" sz="5400" b="1" u="sng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  <a:t>ติดต่อสอบถามเพิ่มเติม</a:t>
            </a:r>
            <a:r>
              <a:rPr lang="th-TH" sz="44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  <a:t/>
            </a:r>
            <a:br>
              <a:rPr lang="th-TH" sz="44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</a:br>
            <a:endParaRPr lang="th-TH" sz="4400" b="1" cap="all" dirty="0">
              <a:ln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4815_KwangMD_Catthai" pitchFamily="2" charset="0"/>
              <a:cs typeface="4815_KwangMD_Catthai" pitchFamily="2" charset="0"/>
            </a:endParaRPr>
          </a:p>
          <a:p>
            <a:pPr>
              <a:defRPr/>
            </a:pPr>
            <a:r>
              <a:rPr lang="th-TH" sz="44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  <a:t> สำนักมาตรฐานการจัดซื้อจัดจ้างภาครัฐ </a:t>
            </a:r>
          </a:p>
          <a:p>
            <a:pPr>
              <a:defRPr/>
            </a:pPr>
            <a:r>
              <a:rPr lang="th-TH" sz="44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  <a:t>กรมบัญชีกลาง</a:t>
            </a:r>
            <a:br>
              <a:rPr lang="th-TH" sz="44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</a:br>
            <a:r>
              <a:rPr lang="th-TH" sz="44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  <a:t>โทร. 02-298-6300-5</a:t>
            </a:r>
            <a:br>
              <a:rPr lang="th-TH" sz="44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</a:br>
            <a:r>
              <a:rPr lang="en-US" sz="3200" b="1" cap="all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4815_KwangMD_Catthai" pitchFamily="2" charset="0"/>
                <a:cs typeface="4815_KwangMD_Catthai" pitchFamily="2" charset="0"/>
              </a:rPr>
              <a:t>e-mail : opm@cgd.go.th</a:t>
            </a:r>
            <a:endParaRPr lang="th-TH" sz="3200" b="1" cap="all" dirty="0">
              <a:ln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4815_KwangMD_Catthai" pitchFamily="2" charset="0"/>
              <a:cs typeface="4815_KwangMD_Cattha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533400" y="1143000"/>
            <a:ext cx="7877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eaLnBrk="0" hangingPunct="0">
              <a:defRPr/>
            </a:pPr>
            <a:r>
              <a:rPr lang="th-TH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UPC" pitchFamily="18" charset="-34"/>
                <a:cs typeface="AngsanaUPC" pitchFamily="18" charset="-34"/>
              </a:rPr>
              <a:t>ระเบียบสำนักนายกรัฐมนตรีว่าด้วยการพัสดุ</a:t>
            </a:r>
            <a:r>
              <a:rPr lang="th-TH" sz="36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684213" y="144463"/>
            <a:ext cx="7272337" cy="8366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400" b="1">
                <a:latin typeface="Angsana New" pitchFamily="18" charset="-34"/>
                <a:cs typeface="Angsana New" pitchFamily="18" charset="-34"/>
              </a:rPr>
              <a:t>กฎหมายการพัสดุและสัญญา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219200" y="1828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642053" name="Text Box 5"/>
          <p:cNvSpPr txBox="1">
            <a:spLocks noChangeArrowheads="1"/>
          </p:cNvSpPr>
          <p:nvPr/>
        </p:nvSpPr>
        <p:spPr bwMode="auto">
          <a:xfrm>
            <a:off x="609600" y="1828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UPC" pitchFamily="18" charset="-34"/>
              </a:rPr>
              <a:t>1. ระเบียบสำนักนายกรัฐมนตรีว่าด้วยการพัสดุ พ.ศ. 2535 และที่แก้ไขเพิ่มเติม</a:t>
            </a:r>
          </a:p>
        </p:txBody>
      </p:sp>
      <p:sp>
        <p:nvSpPr>
          <p:cNvPr id="642054" name="Text Box 6"/>
          <p:cNvSpPr txBox="1">
            <a:spLocks noChangeArrowheads="1"/>
          </p:cNvSpPr>
          <p:nvPr/>
        </p:nvSpPr>
        <p:spPr bwMode="auto">
          <a:xfrm>
            <a:off x="381000" y="2438400"/>
            <a:ext cx="8153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UPC" pitchFamily="18" charset="-34"/>
              </a:rPr>
              <a:t>2. ระเบียบสำนักนายกรัฐมนตรีว่าด้วยการพัสดุด้วยวิธีการทางอิเล็กทรอนิกส์ </a:t>
            </a:r>
          </a:p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UPC" pitchFamily="18" charset="-34"/>
              </a:rPr>
              <a:t>       พ.ศ. 2549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990600" y="37338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>
                <a:solidFill>
                  <a:schemeClr val="hlink"/>
                </a:solidFill>
                <a:cs typeface="AngsanaUPC" pitchFamily="18" charset="-34"/>
              </a:rPr>
              <a:t>กฎหมายที่เกี่ยวข้อง</a:t>
            </a:r>
          </a:p>
        </p:txBody>
      </p:sp>
      <p:sp>
        <p:nvSpPr>
          <p:cNvPr id="642056" name="Text Box 8"/>
          <p:cNvSpPr txBox="1">
            <a:spLocks noChangeArrowheads="1"/>
          </p:cNvSpPr>
          <p:nvPr/>
        </p:nvSpPr>
        <p:spPr bwMode="auto">
          <a:xfrm>
            <a:off x="838200" y="44196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1. พระราชบัญญัติว่าด้วยความผิดเกี่ยวกับการเสนอราคาต่อหน่วยงานของรัฐ พ.ศ. 2542</a:t>
            </a:r>
          </a:p>
        </p:txBody>
      </p:sp>
      <p:sp>
        <p:nvSpPr>
          <p:cNvPr id="642057" name="Text Box 9"/>
          <p:cNvSpPr txBox="1">
            <a:spLocks noChangeArrowheads="1"/>
          </p:cNvSpPr>
          <p:nvPr/>
        </p:nvSpPr>
        <p:spPr bwMode="auto">
          <a:xfrm>
            <a:off x="762000" y="55626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2. พระราชบัญญัติวิธีปฏิบัติราชการทางปกครอง พ.ศ. 2539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ChangeArrowheads="1"/>
          </p:cNvSpPr>
          <p:nvPr/>
        </p:nvSpPr>
        <p:spPr bwMode="auto">
          <a:xfrm>
            <a:off x="762000" y="2438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th-TH" sz="6000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สัญญา</a:t>
            </a:r>
            <a:r>
              <a:rPr lang="th-TH" sz="3600" b="1">
                <a:solidFill>
                  <a:schemeClr val="accent2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4400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หมายถึง การใด อันได้กระทำลง</a:t>
            </a:r>
            <a:br>
              <a:rPr lang="th-TH" sz="4400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sz="4400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โดยชอบด้วยกฎหมายและด้วยใจสมัคร มุ่งเน้นโดยตรงต่อการผูกนิติสัมพันธ์ขึ้นระหว่างบุคคลหรือนิติบุคคล ตั้งแต่สองฝ่ายขึ้นไป เพื่อจะก่อ เปลี่ยนแปลง โอน สงวน หรือระงับซึ่งสิทธิ</a:t>
            </a:r>
          </a:p>
          <a:p>
            <a: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th-TH" sz="4400">
              <a:solidFill>
                <a:srgbClr val="FF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17123" name="Oval 3"/>
          <p:cNvSpPr>
            <a:spLocks noChangeArrowheads="1"/>
          </p:cNvSpPr>
          <p:nvPr/>
        </p:nvSpPr>
        <p:spPr bwMode="auto">
          <a:xfrm>
            <a:off x="2514600" y="228600"/>
            <a:ext cx="4191000" cy="1752600"/>
          </a:xfrm>
          <a:prstGeom prst="ellipse">
            <a:avLst/>
          </a:prstGeom>
          <a:solidFill>
            <a:srgbClr val="E6CDFF"/>
          </a:solidFill>
          <a:ln w="28575">
            <a:solidFill>
              <a:srgbClr val="FF66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th-TH" sz="88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สัญญา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2" grpId="0"/>
      <p:bldP spid="5171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ChangeArrowheads="1"/>
          </p:cNvSpPr>
          <p:nvPr/>
        </p:nvSpPr>
        <p:spPr bwMode="auto">
          <a:xfrm>
            <a:off x="611188" y="981075"/>
            <a:ext cx="7877175" cy="655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algn="l" eaLnBrk="0" hangingPunct="0"/>
            <a:r>
              <a:rPr lang="th-TH" sz="4000" b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1. เต็มรูป</a:t>
            </a:r>
            <a:r>
              <a:rPr lang="th-TH" sz="3600" b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(ข้อ 132)</a:t>
            </a:r>
          </a:p>
          <a:p>
            <a:pPr marL="533400" indent="-533400" algn="l" eaLnBrk="0" hangingPunct="0"/>
            <a:r>
              <a:rPr lang="th-TH" sz="3600" b="1">
                <a:solidFill>
                  <a:schemeClr val="accent2"/>
                </a:solidFill>
                <a:latin typeface="AngsanaUPC" pitchFamily="18" charset="-34"/>
                <a:cs typeface="AngsanaUPC" pitchFamily="18" charset="-34"/>
              </a:rPr>
              <a:t>   </a:t>
            </a:r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1.1 ทำสัญญาตามตัวอย่างที่ กวพ. กำหนด</a:t>
            </a:r>
          </a:p>
          <a:p>
            <a:pPr marL="533400" indent="-533400" algn="l" eaLnBrk="0" hangingPunct="0"/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 1.2 มีข้อความแตกต่าง เสียเปรียบ/ไม่รัดกุม                  </a:t>
            </a:r>
          </a:p>
          <a:p>
            <a:pPr marL="533400" indent="-533400" algn="l" eaLnBrk="0" hangingPunct="0"/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 1.3 ร่างใหม่</a:t>
            </a:r>
          </a:p>
          <a:p>
            <a:pPr marL="533400" indent="-533400" algn="l" eaLnBrk="0" hangingPunct="0"/>
            <a:r>
              <a:rPr lang="th-TH" sz="3600" b="1">
                <a:solidFill>
                  <a:srgbClr val="1902C2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sz="3600" b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. </a:t>
            </a:r>
            <a:r>
              <a:rPr lang="th-TH" sz="4000" b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ลดรูป (ข้อ 133)</a:t>
            </a:r>
            <a:r>
              <a:rPr lang="th-TH" sz="4000" b="1">
                <a:solidFill>
                  <a:schemeClr val="accent2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40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ข้อตกลงเป็นหนังสือ (ใบสั่งซื้อ/สั่งจ้าง)</a:t>
            </a:r>
          </a:p>
          <a:p>
            <a:pPr marL="533400" indent="-533400" algn="l" eaLnBrk="0" hangingPunct="0"/>
            <a:r>
              <a:rPr lang="th-TH" sz="40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</a:t>
            </a:r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2.1 ตกลงราคา   2.2 ส่งของภายใน 5 วันทำการ</a:t>
            </a:r>
          </a:p>
          <a:p>
            <a:pPr marL="533400" indent="-533400" algn="l" eaLnBrk="0" hangingPunct="0"/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 2.3 กรณีพิเศษ   2.4 การซื้อ/จ้างโดยวิธีพิเศษ (บางกรณี)</a:t>
            </a:r>
          </a:p>
          <a:p>
            <a:pPr marL="533400" indent="-533400" algn="l" eaLnBrk="0" hangingPunct="0"/>
            <a:r>
              <a:rPr lang="th-TH" sz="3600" b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3. ไม่มีรูป </a:t>
            </a:r>
            <a:r>
              <a:rPr lang="th-TH" sz="3600" b="1">
                <a:solidFill>
                  <a:srgbClr val="0000FF"/>
                </a:solidFill>
                <a:cs typeface="Angsana New" pitchFamily="18" charset="-34"/>
              </a:rPr>
              <a:t>(ข้อ 133 วรรคท้าย)</a:t>
            </a:r>
          </a:p>
          <a:p>
            <a:pPr marL="533400" indent="-533400" algn="l" eaLnBrk="0" hangingPunct="0"/>
            <a:r>
              <a:rPr lang="th-TH" sz="3600" b="1">
                <a:solidFill>
                  <a:schemeClr val="accent2"/>
                </a:solidFill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3.1 ไม่เกิน 10,000 บาท</a:t>
            </a:r>
          </a:p>
          <a:p>
            <a:pPr marL="533400" indent="-533400" algn="l" eaLnBrk="0" hangingPunct="0"/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 3.2  ตกลงราคา กรณีเร่งด่วน ตามข้อ 39 วรรคสอง</a:t>
            </a:r>
            <a:b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32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จะไม่ทำข้อตกลงเป็นหนังสือไว้ต่อกันก็ได้</a:t>
            </a:r>
            <a:endParaRPr lang="en-US" sz="3200" b="1">
              <a:solidFill>
                <a:schemeClr val="folHlink"/>
              </a:solidFill>
              <a:latin typeface="AngsanaUPC" pitchFamily="18" charset="-34"/>
              <a:cs typeface="AngsanaUPC" pitchFamily="18" charset="-34"/>
            </a:endParaRPr>
          </a:p>
          <a:p>
            <a:pPr marL="533400" indent="-533400" algn="l" eaLnBrk="0" hangingPunct="0"/>
            <a:r>
              <a:rPr lang="th-TH" sz="3600" b="1">
                <a:solidFill>
                  <a:schemeClr val="folHlink"/>
                </a:solidFill>
                <a:latin typeface="AngsanaUPC" pitchFamily="18" charset="-34"/>
                <a:cs typeface="AngsanaUPC" pitchFamily="18" charset="-34"/>
              </a:rPr>
              <a:t>    </a:t>
            </a:r>
          </a:p>
        </p:txBody>
      </p:sp>
      <p:sp>
        <p:nvSpPr>
          <p:cNvPr id="519171" name="AutoShape 3"/>
          <p:cNvSpPr>
            <a:spLocks noChangeArrowheads="1"/>
          </p:cNvSpPr>
          <p:nvPr/>
        </p:nvSpPr>
        <p:spPr bwMode="auto">
          <a:xfrm>
            <a:off x="5940425" y="2205038"/>
            <a:ext cx="576263" cy="6477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684213" y="144463"/>
            <a:ext cx="7272337" cy="8366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400" b="1">
                <a:latin typeface="Angsana New" pitchFamily="18" charset="-34"/>
                <a:cs typeface="Angsana New" pitchFamily="18" charset="-34"/>
              </a:rPr>
              <a:t>รูปแบบของสัญญา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732588" y="2133600"/>
            <a:ext cx="20875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1">
                <a:solidFill>
                  <a:schemeClr val="folHlink"/>
                </a:solidFill>
                <a:latin typeface="Angsana New" pitchFamily="18" charset="-34"/>
                <a:cs typeface="Angsana New" pitchFamily="18" charset="-34"/>
              </a:rPr>
              <a:t>ส่ง สนง.อัยการสูงสุดพิจารณา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0" grpId="0"/>
      <p:bldP spid="5191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685800" y="457200"/>
            <a:ext cx="6477000" cy="1981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381000" y="333375"/>
            <a:ext cx="6934200" cy="2209800"/>
          </a:xfrm>
          <a:prstGeom prst="rect">
            <a:avLst/>
          </a:prstGeom>
          <a:noFill/>
          <a:ln w="3810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th-TH" sz="3200">
              <a:cs typeface="Angsana New" pitchFamily="18" charset="-34"/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0" y="762000"/>
            <a:ext cx="69881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th-TH" sz="8000" b="1">
                <a:latin typeface="Browallia New" pitchFamily="34" charset="-34"/>
                <a:cs typeface="Browallia New" pitchFamily="34" charset="-34"/>
              </a:rPr>
              <a:t>         การทำสัญญา </a:t>
            </a:r>
            <a:r>
              <a:rPr lang="th-TH" sz="6000" b="1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6000" b="1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6000" b="1">
                <a:latin typeface="Browallia New" pitchFamily="34" charset="-34"/>
                <a:cs typeface="Browallia New" pitchFamily="34" charset="-34"/>
              </a:rPr>
            </a:br>
            <a:r>
              <a:rPr lang="th-TH" sz="6000" b="1">
                <a:latin typeface="Browallia New" pitchFamily="34" charset="-34"/>
                <a:cs typeface="Browallia New" pitchFamily="34" charset="-34"/>
              </a:rPr>
              <a:t>        </a:t>
            </a:r>
            <a:r>
              <a:rPr lang="th-TH" sz="4800" b="1">
                <a:latin typeface="Browallia New" pitchFamily="34" charset="-34"/>
                <a:cs typeface="Browallia New" pitchFamily="34" charset="-34"/>
              </a:rPr>
              <a:t>(ตามตัวอย่างที่ กวพ. กำหนด) </a:t>
            </a:r>
            <a:endParaRPr lang="th-TH" sz="5300" b="1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990600"/>
            <a:ext cx="226695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609600" y="2635250"/>
            <a:ext cx="8347075" cy="384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th-TH" sz="4800" b="1">
                <a:latin typeface="Browallia New" pitchFamily="34" charset="-34"/>
                <a:cs typeface="Browallia New" pitchFamily="34" charset="-34"/>
              </a:rPr>
              <a:t> การกำหนดเงื่อนไข </a:t>
            </a:r>
          </a:p>
          <a:p>
            <a:pPr algn="l" eaLnBrk="0" hangingPunct="0">
              <a:buFontTx/>
              <a:buChar char="•"/>
            </a:pPr>
            <a:r>
              <a:rPr lang="th-TH" sz="4800" b="1">
                <a:latin typeface="Browallia New" pitchFamily="34" charset="-34"/>
                <a:cs typeface="Browallia New" pitchFamily="34" charset="-34"/>
              </a:rPr>
              <a:t> การกำหนดข้อความหรือรายการที่แตกต่าง </a:t>
            </a:r>
          </a:p>
          <a:p>
            <a:pPr algn="l" eaLnBrk="0" hangingPunct="0"/>
            <a:r>
              <a:rPr lang="th-TH" sz="5400" b="1">
                <a:latin typeface="Browallia New" pitchFamily="34" charset="-34"/>
                <a:cs typeface="Browallia New" pitchFamily="34" charset="-34"/>
              </a:rPr>
              <a:t>  </a:t>
            </a:r>
            <a:r>
              <a:rPr lang="th-TH" sz="4800" b="1">
                <a:latin typeface="Browallia New" pitchFamily="34" charset="-34"/>
                <a:cs typeface="Browallia New" pitchFamily="34" charset="-34"/>
              </a:rPr>
              <a:t>จากตัวอย่างของ กวพ. </a:t>
            </a:r>
          </a:p>
          <a:p>
            <a:pPr algn="l" eaLnBrk="0" hangingPunct="0">
              <a:buFontTx/>
              <a:buChar char="•"/>
            </a:pPr>
            <a:r>
              <a:rPr lang="th-TH" sz="4800" b="1">
                <a:latin typeface="Browallia New" pitchFamily="34" charset="-34"/>
                <a:cs typeface="Browallia New" pitchFamily="34" charset="-34"/>
              </a:rPr>
              <a:t> การร่างสัญญาใหม่ </a:t>
            </a:r>
          </a:p>
          <a:p>
            <a:pPr algn="l" eaLnBrk="0" hangingPunct="0">
              <a:buFontTx/>
              <a:buChar char="•"/>
            </a:pPr>
            <a:r>
              <a:rPr lang="th-TH" sz="4800" b="1">
                <a:latin typeface="Browallia New" pitchFamily="34" charset="-34"/>
                <a:cs typeface="Browallia New" pitchFamily="34" charset="-34"/>
              </a:rPr>
              <a:t> การทำสัญญาเช่า ที่ต้องผ่าน สนง. อัยการ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nimBg="1"/>
      <p:bldP spid="116739" grpId="0" autoUpdateAnimBg="0"/>
      <p:bldP spid="1167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ChangeArrowheads="1"/>
          </p:cNvSpPr>
          <p:nvPr/>
        </p:nvSpPr>
        <p:spPr bwMode="auto">
          <a:xfrm>
            <a:off x="914400" y="1371600"/>
            <a:ext cx="73914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1. ข้อตกลงเรื่องรูปแบบ ปริมาณ จำนวน ราคา</a:t>
            </a:r>
            <a:b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2. การจ่ายเงิน (งวดเงิน) 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3. การจ่ายเงินล่วงหน้า (ข้อ 68)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4. หลักประกัน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5. การส่งมอบ การตรวจรับ 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6. การขยายเวลา งดหรือลดค่าปรับ 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7. การปรับ </a:t>
            </a:r>
          </a:p>
          <a:p>
            <a:pPr algn="l" eaLnBrk="0" hangingPunct="0"/>
            <a:r>
              <a:rPr lang="th-TH" sz="4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8. การประกันความชำรุดบกพร่อง</a:t>
            </a:r>
          </a:p>
          <a:p>
            <a:pPr algn="l" eaLnBrk="0" hangingPunct="0"/>
            <a:endParaRPr lang="th-TH" sz="4000" b="1">
              <a:solidFill>
                <a:srgbClr val="0000FF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209800"/>
            <a:ext cx="2590800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1143000" y="457200"/>
            <a:ext cx="68580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800" b="1">
                <a:latin typeface="Angsana New" pitchFamily="18" charset="-34"/>
                <a:cs typeface="Angsana New" pitchFamily="18" charset="-34"/>
              </a:rPr>
              <a:t>เงื่อนไขที่สำคัญของสัญญา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68413"/>
            <a:ext cx="8893175" cy="59055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h-TH" sz="4000" b="1" i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หลัก</a:t>
            </a:r>
            <a:r>
              <a:rPr lang="th-TH" sz="3600" smtClean="0"/>
              <a:t> </a:t>
            </a:r>
            <a:r>
              <a:rPr lang="th-TH" smtClean="0"/>
              <a:t>  </a:t>
            </a:r>
            <a:r>
              <a:rPr lang="th-TH" sz="3600" b="1" u="sng" smtClean="0">
                <a:solidFill>
                  <a:srgbClr val="000099"/>
                </a:solidFill>
              </a:rPr>
              <a:t>ทำเป็นบันทึก</a:t>
            </a:r>
            <a:r>
              <a:rPr lang="th-TH" sz="4400" b="1" u="sng" smtClean="0">
                <a:solidFill>
                  <a:srgbClr val="000099"/>
                </a:solidFill>
              </a:rPr>
              <a:t>ข้อตกลง</a:t>
            </a:r>
            <a:r>
              <a:rPr lang="th-TH" sz="3600" b="1" u="sng" smtClean="0">
                <a:solidFill>
                  <a:srgbClr val="000099"/>
                </a:solidFill>
              </a:rPr>
              <a:t>ได้  กรณีดังนี้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AutoNum type="circleNumWdBlackPlain"/>
              <a:defRPr/>
            </a:pPr>
            <a:r>
              <a:rPr lang="th-TH" sz="3600" b="1" smtClean="0">
                <a:solidFill>
                  <a:srgbClr val="EF0B05"/>
                </a:solidFill>
                <a:sym typeface="Wingdings" pitchFamily="2" charset="2"/>
              </a:rPr>
              <a:t>ซื้อ /จ้าง แลกเปลี่ยน โดยวิธีตกลงราคา หรือ การจ้างที่ปรึกษา</a:t>
            </a:r>
            <a:endParaRPr lang="th-TH" sz="3600" b="1" smtClean="0">
              <a:solidFill>
                <a:srgbClr val="EF0B05"/>
              </a:solidFill>
              <a:cs typeface="Angsana New" pitchFamily="18" charset="-34"/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 2" pitchFamily="18" charset="2"/>
              <a:buAutoNum type="circleNumWdBlackPlain"/>
              <a:defRPr/>
            </a:pPr>
            <a:r>
              <a:rPr lang="th-TH" sz="3600" b="1" smtClean="0">
                <a:solidFill>
                  <a:srgbClr val="EF0B05"/>
                </a:solidFill>
                <a:sym typeface="Wingdings" pitchFamily="2" charset="2"/>
              </a:rPr>
              <a:t>คู่สัญญา </a:t>
            </a:r>
            <a:r>
              <a:rPr lang="th-TH" sz="3600" b="1" smtClean="0">
                <a:solidFill>
                  <a:srgbClr val="1902C2"/>
                </a:solidFill>
                <a:sym typeface="Wingdings" pitchFamily="2" charset="2"/>
              </a:rPr>
              <a:t>ส่งของได้ครบถ้วน ภายใน ๕ วันทำการ</a:t>
            </a:r>
            <a:r>
              <a:rPr lang="th-TH" sz="3600" b="1" smtClean="0">
                <a:solidFill>
                  <a:srgbClr val="EF0B05"/>
                </a:solidFill>
                <a:sym typeface="Wingdings" pitchFamily="2" charset="2"/>
              </a:rPr>
              <a:t> นับจาก</a:t>
            </a:r>
            <a:r>
              <a:rPr lang="th-TH" sz="3600" b="1" smtClean="0">
                <a:solidFill>
                  <a:srgbClr val="EF0B05"/>
                </a:solidFill>
                <a:cs typeface="Angsana New" pitchFamily="18" charset="-34"/>
                <a:sym typeface="Wingdings" pitchFamily="2" charset="2"/>
              </a:rPr>
              <a:t>        </a:t>
            </a:r>
            <a:r>
              <a:rPr lang="th-TH" sz="3600" b="1" smtClean="0">
                <a:solidFill>
                  <a:srgbClr val="EF0B05"/>
                </a:solidFill>
                <a:sym typeface="Wingdings" pitchFamily="2" charset="2"/>
              </a:rPr>
              <a:t>ทำข้อตกลง</a:t>
            </a:r>
            <a:endParaRPr lang="th-TH" sz="3600" b="1" smtClean="0">
              <a:solidFill>
                <a:srgbClr val="EF0B05"/>
              </a:solidFill>
              <a:cs typeface="Angsana New" pitchFamily="18" charset="-34"/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 2" pitchFamily="18" charset="2"/>
              <a:buAutoNum type="circleNumWdBlackPlain"/>
              <a:defRPr/>
            </a:pPr>
            <a:r>
              <a:rPr lang="th-TH" sz="3600" b="1" smtClean="0">
                <a:solidFill>
                  <a:srgbClr val="EF0B05"/>
                </a:solidFill>
                <a:sym typeface="Wingdings" pitchFamily="2" charset="2"/>
              </a:rPr>
              <a:t>การซื้อ / จ้าง โดยวิธีพิเศษตามข้อ </a:t>
            </a:r>
            <a:r>
              <a:rPr lang="th-TH" sz="3600" b="1" smtClean="0">
                <a:solidFill>
                  <a:srgbClr val="EF0B05"/>
                </a:solidFill>
                <a:latin typeface="Angsana New" pitchFamily="18" charset="-34"/>
                <a:sym typeface="Wingdings" pitchFamily="2" charset="2"/>
              </a:rPr>
              <a:t>๒๓หรือ ๒๔ (๑)-(๕)</a:t>
            </a:r>
            <a:endParaRPr lang="th-TH" sz="3600" b="1" smtClean="0">
              <a:solidFill>
                <a:srgbClr val="EF0B05"/>
              </a:solidFill>
              <a:latin typeface="Angsana New" pitchFamily="18" charset="-34"/>
              <a:cs typeface="Angsana New" pitchFamily="18" charset="-34"/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 2" pitchFamily="18" charset="2"/>
              <a:buAutoNum type="circleNumWdBlackPlain"/>
              <a:defRPr/>
            </a:pPr>
            <a:r>
              <a:rPr lang="th-TH" sz="3600" b="1" smtClean="0">
                <a:solidFill>
                  <a:srgbClr val="EF0B05"/>
                </a:solidFill>
                <a:sym typeface="Wingdings" pitchFamily="2" charset="2"/>
              </a:rPr>
              <a:t>การเช่าที่ไม่ต้องเสียเงินอื่นใดนอกจากการเช่า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  <a:defRPr/>
            </a:pPr>
            <a:endParaRPr lang="th-TH" sz="3600" b="1" smtClean="0">
              <a:solidFill>
                <a:srgbClr val="EF0B05"/>
              </a:solidFill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h-TH" sz="3600" b="1" i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ข้อยกเว้น</a:t>
            </a:r>
            <a:r>
              <a:rPr lang="th-TH" sz="3600" smtClean="0">
                <a:sym typeface="Wingdings" pitchFamily="2" charset="2"/>
              </a:rPr>
              <a:t> </a:t>
            </a:r>
            <a:r>
              <a:rPr lang="th-TH" sz="3600" b="1" u="sng" smtClean="0">
                <a:solidFill>
                  <a:srgbClr val="1902C2"/>
                </a:solidFill>
                <a:sym typeface="Wingdings" pitchFamily="2" charset="2"/>
              </a:rPr>
              <a:t>การจัดหาวงเงินไม่เกิน ๑ หมื่นบาท /การซื้อ/จ้าง โดยวิธี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h-TH" sz="3600" b="1" smtClean="0">
                <a:solidFill>
                  <a:srgbClr val="1902C2"/>
                </a:solidFill>
                <a:sym typeface="Wingdings" pitchFamily="2" charset="2"/>
              </a:rPr>
              <a:t>          </a:t>
            </a:r>
            <a:r>
              <a:rPr lang="th-TH" sz="3600" b="1" u="sng" smtClean="0">
                <a:solidFill>
                  <a:srgbClr val="1902C2"/>
                </a:solidFill>
                <a:sym typeface="Wingdings" pitchFamily="2" charset="2"/>
              </a:rPr>
              <a:t>ตกลงราคากรณีจำเป็นเร่งด่วน   ตามข้อ ๓๙ วรรคสอง</a:t>
            </a:r>
            <a:endParaRPr lang="th-TH" sz="3600" smtClean="0">
              <a:solidFill>
                <a:srgbClr val="1902C2"/>
              </a:solidFill>
            </a:endParaRPr>
          </a:p>
        </p:txBody>
      </p:sp>
      <p:sp>
        <p:nvSpPr>
          <p:cNvPr id="525315" name="AutoShape 3"/>
          <p:cNvSpPr>
            <a:spLocks noChangeArrowheads="1"/>
          </p:cNvSpPr>
          <p:nvPr/>
        </p:nvSpPr>
        <p:spPr bwMode="auto">
          <a:xfrm>
            <a:off x="381000" y="228600"/>
            <a:ext cx="80772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h-TH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กรณีทำข้อตกลง/ไม่ทำตามแบบสัญญา (ข้อ๑๓๓)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052513"/>
            <a:ext cx="8564563" cy="5761037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th-TH" sz="4000" b="1" u="sng" smtClean="0">
                <a:solidFill>
                  <a:srgbClr val="FF0000"/>
                </a:solidFill>
              </a:rPr>
              <a:t>กรณีซื้อ /จ้าง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en-US" sz="3600" smtClean="0">
                <a:solidFill>
                  <a:srgbClr val="0000CC"/>
                </a:solidFill>
                <a:sym typeface="Wingdings 2" pitchFamily="18" charset="2"/>
              </a:rPr>
              <a:t></a:t>
            </a: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 </a:t>
            </a:r>
            <a:r>
              <a:rPr lang="th-TH" sz="4000" b="1" i="1" u="sng" smtClean="0">
                <a:sym typeface="Wingdings 2" pitchFamily="18" charset="2"/>
              </a:rPr>
              <a:t>ไม่ต้องการผลสำเร็จของงานพร้อมกัน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     ค่าปรับรายวัน อัตราตายตัว ระหว่างร้อยละ ๐.๐๑ </a:t>
            </a:r>
            <a:r>
              <a:rPr lang="en-US" sz="3600" smtClean="0">
                <a:solidFill>
                  <a:srgbClr val="0000CC"/>
                </a:solidFill>
                <a:latin typeface="Times New Roman" pitchFamily="18" charset="0"/>
                <a:sym typeface="Wingdings 2" pitchFamily="18" charset="2"/>
              </a:rPr>
              <a:t>–</a:t>
            </a: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 ๐.๒๐ ของราคาพัสดุ  ที่ยังไม่ได้รับมอบ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th-TH" sz="4000" b="1" u="sng" smtClean="0">
                <a:solidFill>
                  <a:srgbClr val="FF0000"/>
                </a:solidFill>
                <a:sym typeface="Wingdings 2" pitchFamily="18" charset="2"/>
              </a:rPr>
              <a:t>กรณีงานจ้างก่อสร้าง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en-US" sz="3600" smtClean="0">
                <a:solidFill>
                  <a:srgbClr val="0000CC"/>
                </a:solidFill>
                <a:sym typeface="Wingdings 2" pitchFamily="18" charset="2"/>
              </a:rPr>
              <a:t></a:t>
            </a: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  </a:t>
            </a:r>
            <a:r>
              <a:rPr lang="th-TH" sz="3600" b="1" i="1" u="sng" smtClean="0">
                <a:sym typeface="Wingdings 2" pitchFamily="18" charset="2"/>
              </a:rPr>
              <a:t>ที่ต้องการผลสำเร็จของงานพร้อมกัน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th-TH" sz="2400" smtClean="0">
                <a:solidFill>
                  <a:srgbClr val="0000CC"/>
                </a:solidFill>
                <a:sym typeface="Wingdings 2" pitchFamily="18" charset="2"/>
              </a:rPr>
              <a:t>       </a:t>
            </a: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ค่าปรับรายวัน เป็นจำนวนเงินตายตัว อัตราร้อยละ๐.๐๑ -๐.๑๐ของราคางานจ้าง แต่ต้องไม่ต่ำกว่าวันละ ๑๐๐ บาท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en-US" sz="3600" smtClean="0">
                <a:solidFill>
                  <a:srgbClr val="0000CC"/>
                </a:solidFill>
                <a:sym typeface="Wingdings 2" pitchFamily="18" charset="2"/>
              </a:rPr>
              <a:t></a:t>
            </a: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  </a:t>
            </a:r>
            <a:r>
              <a:rPr lang="th-TH" sz="3600" b="1" i="1" u="sng" smtClean="0">
                <a:sym typeface="Wingdings 2" pitchFamily="18" charset="2"/>
              </a:rPr>
              <a:t>การจ้างที่ปรึกษา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r>
              <a:rPr lang="th-TH" sz="2400" smtClean="0">
                <a:solidFill>
                  <a:srgbClr val="0000CC"/>
                </a:solidFill>
                <a:sym typeface="Wingdings 2" pitchFamily="18" charset="2"/>
              </a:rPr>
              <a:t>        </a:t>
            </a: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ปรับรายวันในอัตรา/จำนวนตายตัว ร้อยละ ๐.๐๑ </a:t>
            </a:r>
            <a:r>
              <a:rPr lang="en-US" sz="3600" smtClean="0">
                <a:solidFill>
                  <a:srgbClr val="0000CC"/>
                </a:solidFill>
                <a:latin typeface="Times New Roman" pitchFamily="18" charset="0"/>
                <a:sym typeface="Wingdings 2" pitchFamily="18" charset="2"/>
              </a:rPr>
              <a:t>–</a:t>
            </a:r>
            <a:r>
              <a:rPr lang="th-TH" sz="3600" smtClean="0">
                <a:solidFill>
                  <a:srgbClr val="0000CC"/>
                </a:solidFill>
                <a:sym typeface="Wingdings 2" pitchFamily="18" charset="2"/>
              </a:rPr>
              <a:t> ๐.๑๐ </a:t>
            </a:r>
          </a:p>
          <a:p>
            <a:pPr marL="609600" indent="-609600">
              <a:lnSpc>
                <a:spcPct val="80000"/>
              </a:lnSpc>
              <a:buFont typeface="Wingdings 2" pitchFamily="18" charset="2"/>
              <a:buNone/>
            </a:pPr>
            <a:endParaRPr lang="th-TH" sz="3600" smtClean="0">
              <a:solidFill>
                <a:srgbClr val="0000CC"/>
              </a:solidFill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381000" y="304800"/>
            <a:ext cx="76200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4800" b="1">
                <a:cs typeface="AngsanaUPC" pitchFamily="18" charset="-34"/>
              </a:rPr>
              <a:t>การกำหนดอัตราค่าปรับในสัญญา (ข้อ๑๓๔)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ทางเดิน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1556</TotalTime>
  <Words>1880</Words>
  <Application>Microsoft Office PowerPoint</Application>
  <PresentationFormat>นำเสนอทางหน้าจอ (4:3)</PresentationFormat>
  <Paragraphs>250</Paragraphs>
  <Slides>33</Slides>
  <Notes>33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16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33</vt:i4>
      </vt:variant>
    </vt:vector>
  </HeadingPairs>
  <TitlesOfParts>
    <vt:vector size="50" baseType="lpstr">
      <vt:lpstr>Arial</vt:lpstr>
      <vt:lpstr>Franklin Gothic Medium</vt:lpstr>
      <vt:lpstr>Franklin Gothic Book</vt:lpstr>
      <vt:lpstr>Wingdings 2</vt:lpstr>
      <vt:lpstr>Calibri</vt:lpstr>
      <vt:lpstr>AngsanaUPC</vt:lpstr>
      <vt:lpstr>Angsana New</vt:lpstr>
      <vt:lpstr>LilyUPC</vt:lpstr>
      <vt:lpstr>BrowalliaUPC</vt:lpstr>
      <vt:lpstr>Browallia New</vt:lpstr>
      <vt:lpstr>Wingdings</vt:lpstr>
      <vt:lpstr>Times New Roman</vt:lpstr>
      <vt:lpstr>EucrosiaUPC</vt:lpstr>
      <vt:lpstr>Estrangelo Edessa</vt:lpstr>
      <vt:lpstr>Wingdings 3</vt:lpstr>
      <vt:lpstr>Cordia New</vt:lpstr>
      <vt:lpstr>ทางเดิน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การงด ลดค่าปรับ หรือการขยายเวลา       ทำการตามสัญญา (ข้อ 139) </vt:lpstr>
      <vt:lpstr>การงด ลดค่าปรับ หรือการขยายเวลา       ทำการตามสัญญา (ข้อ 139) </vt:lpstr>
      <vt:lpstr>ภาพนิ่ง 19</vt:lpstr>
      <vt:lpstr>ภาพนิ่ง 20</vt:lpstr>
      <vt:lpstr>การนำหลักประกันซองมากกว่า ๑ อย่าง  มารวมกันเพื่อใช้เป็นหลักประกันซอง ในงานจ้างเหมาเดียวกัน ได้หรือไม่</vt:lpstr>
      <vt:lpstr>มูลค่าหลักประกัน</vt:lpstr>
      <vt:lpstr>ภาพนิ่ง 23</vt:lpstr>
      <vt:lpstr>ภาพนิ่ง 24</vt:lpstr>
      <vt:lpstr>ภาพนิ่ง 25</vt:lpstr>
      <vt:lpstr>ภาพนิ่ง 26</vt:lpstr>
      <vt:lpstr>ภาพนิ่ง 27</vt:lpstr>
      <vt:lpstr>ภาพนิ่ง 28</vt:lpstr>
      <vt:lpstr>ภาพนิ่ง 29</vt:lpstr>
      <vt:lpstr>ภาพนิ่ง 30</vt:lpstr>
      <vt:lpstr>ภาพนิ่ง 31</vt:lpstr>
      <vt:lpstr>ภาพนิ่ง 32</vt:lpstr>
      <vt:lpstr>ภาพนิ่ง 33</vt:lpstr>
    </vt:vector>
  </TitlesOfParts>
  <Company>The Comptroller General's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ระเบียบสำนักนายกรัฐมนตรี  ว่าด้วยการพัสดุ พ.ศ.  2535 และที่แก้ไขเพิ่มเติม</dc:title>
  <dc:creator>CGD</dc:creator>
  <cp:lastModifiedBy>Corporate Edition</cp:lastModifiedBy>
  <cp:revision>145</cp:revision>
  <dcterms:created xsi:type="dcterms:W3CDTF">2008-03-03T19:33:35Z</dcterms:created>
  <dcterms:modified xsi:type="dcterms:W3CDTF">2015-04-28T06:33:09Z</dcterms:modified>
</cp:coreProperties>
</file>