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3" r:id="rId15"/>
    <p:sldId id="275" r:id="rId16"/>
    <p:sldId id="274" r:id="rId17"/>
    <p:sldId id="279" r:id="rId18"/>
    <p:sldId id="276" r:id="rId19"/>
    <p:sldId id="278" r:id="rId20"/>
    <p:sldId id="277" r:id="rId21"/>
    <p:sldId id="280" r:id="rId22"/>
  </p:sldIdLst>
  <p:sldSz cx="9144000" cy="5715000" type="screen16x1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66CC"/>
    <a:srgbClr val="FF7C80"/>
    <a:srgbClr val="FF9999"/>
    <a:srgbClr val="FFCCCC"/>
    <a:srgbClr val="FF99CC"/>
    <a:srgbClr val="FFFFCC"/>
    <a:srgbClr val="FF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086" y="4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10755-5423-40B0-8501-E7B139B9A2A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6F735-9DDA-48ED-9206-94E2F60EFFB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5538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197969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09371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948789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065979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676129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282375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190166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864148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155930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519462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189093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088F-26C5-4784-A2F7-E922F6975CC1}" type="datetimeFigureOut">
              <a:rPr lang="th-TH" smtClean="0"/>
              <a:t>22/06/60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310E-A512-4A8D-BD86-5FFB45D3E5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796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419100"/>
            <a:ext cx="9144000" cy="1225021"/>
          </a:xfrm>
          <a:solidFill>
            <a:srgbClr val="FF9999"/>
          </a:solidFill>
        </p:spPr>
        <p:txBody>
          <a:bodyPr>
            <a:normAutofit/>
          </a:bodyPr>
          <a:lstStyle/>
          <a:p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การอบรมเชิงปฏิบัติการ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646" b="90365" l="16309" r="773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000" t="22000" r="16999" b="11333"/>
          <a:stretch/>
        </p:blipFill>
        <p:spPr>
          <a:xfrm>
            <a:off x="3332421" y="3837610"/>
            <a:ext cx="2590800" cy="187739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8646" b="90365" l="16309" r="773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000" t="22000" r="16999" b="11333"/>
          <a:stretch/>
        </p:blipFill>
        <p:spPr>
          <a:xfrm>
            <a:off x="5257800" y="4196523"/>
            <a:ext cx="2095500" cy="151847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8646" b="90365" l="16309" r="773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000" t="22000" r="16999" b="11333"/>
          <a:stretch/>
        </p:blipFill>
        <p:spPr>
          <a:xfrm>
            <a:off x="5257800" y="4930811"/>
            <a:ext cx="1066800" cy="773043"/>
          </a:xfrm>
          <a:prstGeom prst="rect">
            <a:avLst/>
          </a:prstGeom>
        </p:spPr>
      </p:pic>
      <p:sp>
        <p:nvSpPr>
          <p:cNvPr id="20" name="ชื่อเรื่องรอง 2"/>
          <p:cNvSpPr txBox="1">
            <a:spLocks/>
          </p:cNvSpPr>
          <p:nvPr/>
        </p:nvSpPr>
        <p:spPr>
          <a:xfrm>
            <a:off x="1371600" y="1802351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sz="54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Oval Callout 21"/>
          <p:cNvSpPr/>
          <p:nvPr/>
        </p:nvSpPr>
        <p:spPr>
          <a:xfrm rot="20423275" flipH="1">
            <a:off x="454070" y="3317672"/>
            <a:ext cx="2415800" cy="1456889"/>
          </a:xfrm>
          <a:prstGeom prst="wedgeEllipseCallout">
            <a:avLst>
              <a:gd name="adj1" fmla="val -34580"/>
              <a:gd name="adj2" fmla="val 70992"/>
            </a:avLst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Rectangle 22"/>
          <p:cNvSpPr/>
          <p:nvPr/>
        </p:nvSpPr>
        <p:spPr>
          <a:xfrm rot="20027423">
            <a:off x="174560" y="3473210"/>
            <a:ext cx="25923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cs typeface="+mj-cs"/>
              </a:rPr>
              <a:t>   ครูสุนิสา  สายบัว</a:t>
            </a:r>
          </a:p>
          <a:p>
            <a:pPr algn="ctr"/>
            <a:r>
              <a:rPr lang="th-TH" sz="3200" b="1" dirty="0" smtClean="0">
                <a:solidFill>
                  <a:schemeClr val="bg1"/>
                </a:solidFill>
                <a:cs typeface="+mj-cs"/>
              </a:rPr>
              <a:t>    </a:t>
            </a:r>
            <a:r>
              <a:rPr lang="th-TH" sz="3200" b="1" dirty="0" err="1" smtClean="0">
                <a:solidFill>
                  <a:schemeClr val="bg1"/>
                </a:solidFill>
                <a:cs typeface="+mj-cs"/>
              </a:rPr>
              <a:t>ครูศิ</a:t>
            </a:r>
            <a:r>
              <a:rPr lang="th-TH" sz="3200" b="1" dirty="0" smtClean="0">
                <a:solidFill>
                  <a:schemeClr val="bg1"/>
                </a:solidFill>
                <a:cs typeface="+mj-cs"/>
              </a:rPr>
              <a:t>ริศักดิ์  ถาวรกุล</a:t>
            </a:r>
            <a:endParaRPr lang="en-US" sz="3200" b="1" dirty="0">
              <a:solidFill>
                <a:schemeClr val="bg1"/>
              </a:solidFill>
              <a:cs typeface="+mj-cs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8646" b="90365" l="16309" r="773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000" t="22000" r="16999" b="11333"/>
          <a:stretch/>
        </p:blipFill>
        <p:spPr>
          <a:xfrm>
            <a:off x="2225148" y="4434010"/>
            <a:ext cx="1767768" cy="128099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981200" y="1714500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cs typeface="+mj-cs"/>
              </a:rPr>
              <a:t>ปณิธานและสมรรถนะของครูมดรุ่นใหม่</a:t>
            </a:r>
          </a:p>
        </p:txBody>
      </p:sp>
    </p:spTree>
    <p:extLst>
      <p:ext uri="{BB962C8B-B14F-4D97-AF65-F5344CB8AC3E}">
        <p14:creationId xmlns:p14="http://schemas.microsoft.com/office/powerpoint/2010/main" val="273388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การตัดสินผลการเรียน 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66800" y="1181100"/>
            <a:ext cx="7086600" cy="3657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600" dirty="0" smtClean="0">
                <a:cs typeface="+mj-cs"/>
              </a:rPr>
              <a:t>๖. </a:t>
            </a:r>
            <a:r>
              <a:rPr lang="th-TH" sz="2600" dirty="0">
                <a:cs typeface="+mj-cs"/>
              </a:rPr>
              <a:t>ผู้เรียนที่ทุจริตในการสอบหรือทุจริตในงานที่ได้รับมอบหมายให้ทำ</a:t>
            </a:r>
            <a:r>
              <a:rPr lang="th-TH" sz="2600" dirty="0" smtClean="0">
                <a:cs typeface="+mj-cs"/>
              </a:rPr>
              <a:t>ใน  </a:t>
            </a:r>
          </a:p>
          <a:p>
            <a:r>
              <a:rPr lang="th-TH" sz="2600" dirty="0" smtClean="0">
                <a:cs typeface="+mj-cs"/>
              </a:rPr>
              <a:t>    รายวิชา</a:t>
            </a:r>
            <a:r>
              <a:rPr lang="th-TH" sz="2600" dirty="0">
                <a:cs typeface="+mj-cs"/>
              </a:rPr>
              <a:t>ใดครั้งใดก็ตาม </a:t>
            </a:r>
            <a:r>
              <a:rPr lang="th-TH" sz="2600" dirty="0" smtClean="0">
                <a:cs typeface="+mj-cs"/>
              </a:rPr>
              <a:t> ให้</a:t>
            </a:r>
            <a:r>
              <a:rPr lang="th-TH" sz="2600" dirty="0">
                <a:cs typeface="+mj-cs"/>
              </a:rPr>
              <a:t>ได้คะแนน </a:t>
            </a:r>
            <a:r>
              <a:rPr lang="en-US" sz="2600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600" dirty="0">
                <a:solidFill>
                  <a:srgbClr val="FF0000"/>
                </a:solidFill>
                <a:cs typeface="+mj-cs"/>
              </a:rPr>
              <a:t>๐</a:t>
            </a:r>
            <a:r>
              <a:rPr lang="en-US" sz="2600" dirty="0">
                <a:solidFill>
                  <a:srgbClr val="FF0000"/>
                </a:solidFill>
                <a:cs typeface="+mj-cs"/>
              </a:rPr>
              <a:t>”</a:t>
            </a:r>
            <a:r>
              <a:rPr lang="th-TH" sz="2600" dirty="0">
                <a:cs typeface="+mj-cs"/>
              </a:rPr>
              <a:t> ในครั้งนั้น</a:t>
            </a:r>
            <a:endParaRPr lang="en-US" sz="2600" dirty="0">
              <a:cs typeface="+mj-cs"/>
            </a:endParaRPr>
          </a:p>
          <a:p>
            <a:r>
              <a:rPr lang="th-TH" sz="2600" dirty="0" smtClean="0">
                <a:cs typeface="+mj-cs"/>
              </a:rPr>
              <a:t>๗. ผู้เรียนที่ไม่ได้วัดผลกลางภาคเรียน ไม่ได้วัดผลปลายภาคเรียน หรือมีเหตุ</a:t>
            </a:r>
          </a:p>
          <a:p>
            <a:r>
              <a:rPr lang="th-TH" sz="2600" dirty="0" smtClean="0">
                <a:cs typeface="+mj-cs"/>
              </a:rPr>
              <a:t>     สุดวิสัย</a:t>
            </a:r>
            <a:r>
              <a:rPr lang="th-TH" sz="2600" dirty="0">
                <a:cs typeface="+mj-cs"/>
              </a:rPr>
              <a:t>ที่ทำให้ประเมินผลการเรียนไม่ได้ </a:t>
            </a:r>
            <a:r>
              <a:rPr lang="th-TH" sz="2600" dirty="0" smtClean="0">
                <a:cs typeface="+mj-cs"/>
              </a:rPr>
              <a:t> ให้</a:t>
            </a:r>
            <a:r>
              <a:rPr lang="th-TH" sz="2600" dirty="0">
                <a:cs typeface="+mj-cs"/>
              </a:rPr>
              <a:t>ได้ผลการเรียน </a:t>
            </a:r>
            <a:r>
              <a:rPr lang="en-US" sz="2600" dirty="0" smtClean="0">
                <a:cs typeface="+mj-cs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cs typeface="+mj-cs"/>
              </a:rPr>
              <a:t> “</a:t>
            </a:r>
            <a:r>
              <a:rPr lang="th-TH" sz="2600" dirty="0">
                <a:solidFill>
                  <a:srgbClr val="FF0000"/>
                </a:solidFill>
                <a:cs typeface="+mj-cs"/>
              </a:rPr>
              <a:t>ร</a:t>
            </a:r>
            <a:r>
              <a:rPr lang="en-US" sz="2600" dirty="0">
                <a:solidFill>
                  <a:srgbClr val="FF0000"/>
                </a:solidFill>
                <a:cs typeface="+mj-cs"/>
              </a:rPr>
              <a:t>”</a:t>
            </a:r>
            <a:r>
              <a:rPr lang="th-TH" sz="2600" dirty="0">
                <a:solidFill>
                  <a:srgbClr val="FF0000"/>
                </a:solidFill>
                <a:cs typeface="+mj-cs"/>
              </a:rPr>
              <a:t>  </a:t>
            </a:r>
            <a:endParaRPr lang="en-US" sz="2600" dirty="0">
              <a:solidFill>
                <a:srgbClr val="FF0000"/>
              </a:solidFill>
              <a:cs typeface="+mj-cs"/>
            </a:endParaRPr>
          </a:p>
          <a:p>
            <a:r>
              <a:rPr lang="th-TH" sz="2600" dirty="0">
                <a:cs typeface="+mj-cs"/>
              </a:rPr>
              <a:t>	</a:t>
            </a:r>
            <a:r>
              <a:rPr lang="th-TH" sz="2600" dirty="0" smtClean="0">
                <a:cs typeface="+mj-cs"/>
              </a:rPr>
              <a:t>กรณี</a:t>
            </a:r>
            <a:r>
              <a:rPr lang="th-TH" sz="2600" dirty="0">
                <a:cs typeface="+mj-cs"/>
              </a:rPr>
              <a:t>ที่ผู้เรียนได้ผลการเรียน </a:t>
            </a:r>
            <a:r>
              <a:rPr lang="en-US" sz="2600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600" dirty="0">
                <a:solidFill>
                  <a:srgbClr val="FF0000"/>
                </a:solidFill>
                <a:cs typeface="+mj-cs"/>
              </a:rPr>
              <a:t>ร</a:t>
            </a:r>
            <a:r>
              <a:rPr lang="en-US" sz="2600" dirty="0">
                <a:solidFill>
                  <a:srgbClr val="FF0000"/>
                </a:solidFill>
                <a:cs typeface="+mj-cs"/>
              </a:rPr>
              <a:t>”</a:t>
            </a:r>
            <a:r>
              <a:rPr lang="th-TH" sz="2600" dirty="0">
                <a:cs typeface="+mj-cs"/>
              </a:rPr>
              <a:t> เพราะ</a:t>
            </a:r>
            <a:r>
              <a:rPr lang="th-TH" sz="2600" dirty="0">
                <a:solidFill>
                  <a:srgbClr val="FF0000"/>
                </a:solidFill>
                <a:cs typeface="+mj-cs"/>
              </a:rPr>
              <a:t>ไม่ส่งงาน</a:t>
            </a:r>
            <a:r>
              <a:rPr lang="th-TH" sz="2600" dirty="0">
                <a:cs typeface="+mj-cs"/>
              </a:rPr>
              <a:t>นั้น จะต้อง</a:t>
            </a:r>
            <a:r>
              <a:rPr lang="th-TH" sz="2600" dirty="0" smtClean="0">
                <a:cs typeface="+mj-cs"/>
              </a:rPr>
              <a:t>ได้รับ</a:t>
            </a:r>
          </a:p>
          <a:p>
            <a:r>
              <a:rPr lang="th-TH" sz="2600" dirty="0" smtClean="0">
                <a:cs typeface="+mj-cs"/>
              </a:rPr>
              <a:t>      ความ</a:t>
            </a:r>
            <a:r>
              <a:rPr lang="th-TH" sz="2600" dirty="0">
                <a:cs typeface="+mj-cs"/>
              </a:rPr>
              <a:t>เห็นชอบจากหัวหน้าสถานศึกษา</a:t>
            </a:r>
            <a:r>
              <a:rPr lang="th-TH" sz="2600" dirty="0" smtClean="0">
                <a:cs typeface="+mj-cs"/>
              </a:rPr>
              <a:t>ก่อน</a:t>
            </a:r>
          </a:p>
          <a:p>
            <a:r>
              <a:rPr lang="th-TH" sz="2400" b="1" dirty="0" smtClean="0">
                <a:cs typeface="+mj-cs"/>
              </a:rPr>
              <a:t>๘. </a:t>
            </a:r>
            <a:r>
              <a:rPr lang="th-TH" sz="2400" dirty="0">
                <a:cs typeface="+mj-cs"/>
              </a:rPr>
              <a:t>ผู้เรียนเข้าร่วมกิจกรรม โดยผ่านเกณฑ์การประเมิน ให้ได้ผลการเรียน 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ผ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”</a:t>
            </a:r>
            <a:r>
              <a:rPr lang="th-TH" sz="2400" b="1" dirty="0">
                <a:cs typeface="+mj-cs"/>
              </a:rPr>
              <a:t> </a:t>
            </a:r>
            <a:r>
              <a:rPr lang="th-TH" sz="2400" dirty="0">
                <a:cs typeface="+mj-cs"/>
              </a:rPr>
              <a:t>ถ้า  </a:t>
            </a:r>
            <a:endParaRPr lang="th-TH" sz="2400" dirty="0" smtClean="0">
              <a:cs typeface="+mj-cs"/>
            </a:endParaRPr>
          </a:p>
          <a:p>
            <a:r>
              <a:rPr lang="th-TH" sz="2400" dirty="0">
                <a:cs typeface="+mj-cs"/>
              </a:rPr>
              <a:t> </a:t>
            </a:r>
            <a:r>
              <a:rPr lang="th-TH" sz="2400" dirty="0" smtClean="0">
                <a:cs typeface="+mj-cs"/>
              </a:rPr>
              <a:t>    ไม่</a:t>
            </a:r>
            <a:r>
              <a:rPr lang="th-TH" sz="2400" dirty="0">
                <a:cs typeface="+mj-cs"/>
              </a:rPr>
              <a:t>ผ่านเกณฑ์การประเมิน ให้ได้ผลการเรียน</a:t>
            </a:r>
            <a:r>
              <a:rPr lang="th-TH" sz="2400" b="1" dirty="0">
                <a:cs typeface="+mj-cs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400" b="1" dirty="0" err="1">
                <a:solidFill>
                  <a:srgbClr val="FF0000"/>
                </a:solidFill>
                <a:cs typeface="+mj-cs"/>
              </a:rPr>
              <a:t>มผ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”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 </a:t>
            </a:r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63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ข้อปฏิบัติในการนับเวลาเรียนของผู้เรียน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66800" y="1181100"/>
            <a:ext cx="7391400" cy="4038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75294"/>
              </p:ext>
            </p:extLst>
          </p:nvPr>
        </p:nvGraphicFramePr>
        <p:xfrm>
          <a:off x="1930130" y="2324100"/>
          <a:ext cx="5426075" cy="2682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692690"/>
                <a:gridCol w="1291807"/>
                <a:gridCol w="1636937"/>
                <a:gridCol w="1804641"/>
              </a:tblGrid>
              <a:tr h="497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dirty="0">
                          <a:effectLst/>
                        </a:rPr>
                        <a:t>หน่วย</a:t>
                      </a:r>
                      <a:r>
                        <a:rPr lang="th-TH" sz="1600" dirty="0" err="1">
                          <a:effectLst/>
                        </a:rPr>
                        <a:t>กิต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>
                          <a:effectLst/>
                        </a:rPr>
                        <a:t>จำนวนชั่วโมงทั้งหมดต่อ ๑ ภาคเรียน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>
                          <a:effectLst/>
                        </a:rPr>
                        <a:t>จำนวนชั่วโมงที่ต้องเรียน   ทั้งหมดต่อ ๑ ภาคเรียน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>
                          <a:effectLst/>
                        </a:rPr>
                        <a:t>จำนวนชั่วโมงเรียนร้อยละ ๘๐ ของเวลาเรียน ๑ ภาคเรียน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๐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๕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๒๐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๑๘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๑๕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๔๐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๓๖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๒๙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๕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๖๐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๕๔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๔๔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๒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๘๐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๗๒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๕๘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๒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๕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๑๐๐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๙๐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๗๒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๓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๑๒๐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๑๐๘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๘๗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๓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๕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๑๔๐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๑๒๖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๑๐๑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165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๔</a:t>
                      </a: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th-TH" sz="1600" b="0">
                          <a:solidFill>
                            <a:schemeClr val="tx1"/>
                          </a:solidFill>
                          <a:effectLst/>
                        </a:rPr>
                        <a:t>๐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effectLst/>
                        </a:rPr>
                        <a:t>๑๖๐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๑๔๔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0430" algn="l"/>
                          <a:tab pos="1260475" algn="l"/>
                        </a:tabLst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effectLst/>
                        </a:rPr>
                        <a:t>๑๑๖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00" y="1365765"/>
            <a:ext cx="56287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  <a:tab pos="1260475" algn="l"/>
              </a:tabLst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ตารางแสดงความสัมพันธ์ระหว่างจำนวนน้ำหนักการเรียนกับจำนวนชั่วโมงทั้งหมดและจำนวนชั่วโมงร้อยละ ๘๐ ของเวลาเรียน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  <a:tab pos="126047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9451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02548" y="1485900"/>
            <a:ext cx="80010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๑. </a:t>
            </a:r>
            <a:r>
              <a:rPr lang="th-TH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การเปลี่ยนผลการเรียน “0”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2981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๑. จัด</a:t>
            </a:r>
            <a:r>
              <a:rPr lang="th-TH" sz="2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สอนซ่อมเสริมในตัวชี้วัด / ผลการเรียนรู้ / จุดประสงค์ที่ผู้เรียน</a:t>
            </a:r>
            <a:r>
              <a:rPr lang="th-TH" sz="25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สอบไม่</a:t>
            </a:r>
            <a:r>
              <a:rPr lang="th-TH" sz="25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ผ่านก่อน</a:t>
            </a:r>
            <a:r>
              <a:rPr lang="th-TH" sz="25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endParaRPr lang="th-TH" sz="25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2. 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แล้วให้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สอบแก้ตัวได้ไม่เกิน 2 ครั้ง และต้องดำเนินการให้เสร็จสิ้นในภาคเรียนถัดไป </a:t>
            </a:r>
          </a:p>
          <a:p>
            <a:pPr algn="thaiDist"/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3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. ถ้าผู้เรียนไม่มาดำเนินการสอบแก้ตัวตามเวลาที่กำหนดไว้ 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ให้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อยู่ในดุลยพินิจของ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หัวหน้า</a:t>
            </a:r>
          </a:p>
          <a:p>
            <a:pPr algn="thaiDist"/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    สถานศึกษา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ที่จะขยายเวลาการแก้ผลการเรียนไปอีก 1 ภาคเรียน 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สำหรับ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ภาคเรียนที่ 2 </a:t>
            </a:r>
            <a:endParaRPr lang="th-TH" sz="2500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   ต้อง</a:t>
            </a:r>
            <a:r>
              <a:rPr lang="th-TH" sz="2500" b="1" dirty="0">
                <a:latin typeface="TH SarabunIT๙" pitchFamily="34" charset="-34"/>
                <a:cs typeface="TH SarabunIT๙" pitchFamily="34" charset="-34"/>
              </a:rPr>
              <a:t>ดำเนินการให้เสร็จสิ้นภายในปีการศึกษา</a:t>
            </a:r>
            <a:r>
              <a:rPr lang="th-TH" sz="2500" b="1" dirty="0" smtClean="0">
                <a:latin typeface="TH SarabunIT๙" pitchFamily="34" charset="-34"/>
                <a:cs typeface="TH SarabunIT๙" pitchFamily="34" charset="-34"/>
              </a:rPr>
              <a:t>นั้น หรือตามความเหมาะสม</a:t>
            </a: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52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02548" y="1485900"/>
            <a:ext cx="80010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๑. </a:t>
            </a:r>
            <a:r>
              <a:rPr lang="th-TH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การเปลี่ยนผลการเรียน “0”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21971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 smtClean="0">
                <a:latin typeface="TH SarabunIT๙" pitchFamily="34" charset="-34"/>
                <a:cs typeface="TH SarabunIT๙" pitchFamily="34" charset="-34"/>
              </a:rPr>
              <a:t>4</a:t>
            </a:r>
            <a:r>
              <a:rPr lang="th-TH" sz="2400" b="1" dirty="0">
                <a:latin typeface="TH SarabunIT๙" pitchFamily="34" charset="-34"/>
                <a:cs typeface="TH SarabunIT๙" pitchFamily="34" charset="-34"/>
              </a:rPr>
              <a:t>. การสอบแก้ตัวให้ได้ระดับผลการเรียนไม่เกิน 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“1”</a:t>
            </a:r>
          </a:p>
          <a:p>
            <a:r>
              <a:rPr lang="th-TH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</a:t>
            </a: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. ถ้าสอบแก้ตัว 2 ครั้งยังได้ระดับผลการเรียน </a:t>
            </a:r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“0” </a:t>
            </a: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ให้ปฏิบัติดังนี้</a:t>
            </a:r>
          </a:p>
          <a:p>
            <a:r>
              <a:rPr lang="th-TH" sz="24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	    </a:t>
            </a: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5.1 ถ้าเป็นรายวิชาพื้นฐานให้เรียนซ้ำทั้งรายวิชา</a:t>
            </a:r>
          </a:p>
          <a:p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TH SarabunIT๙" pitchFamily="34" charset="-34"/>
              </a:rPr>
              <a:t>	    ๕.2 ถ้าเป็นรายวิชาเพิ่มเติม ให้เรียนซ้ำหรือเปลี่ยนรายวิชาใหม่ ทั้งนี้ให้อยู่ในดุลพินิจของสถานศึกษา</a:t>
            </a: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12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802548" y="1485900"/>
            <a:ext cx="80010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๑. </a:t>
            </a:r>
            <a:r>
              <a:rPr lang="th-TH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การเปลี่ยนผลการเรียน “0”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26009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คำ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ว่า “การสอบแก้ตัว” ไม่ได้หมายความว่าจะต้องทดสอบด้วยข้อเขียนเท่านั้น  ผู้เรียนคนใดจะสอบตัวอย่างไรนั้น ให้ดูที่</a:t>
            </a:r>
            <a:r>
              <a:rPr lang="th-TH" sz="2400" b="1" i="1" u="sng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ตัวชี้วัด / ผลการเรียนรู้ / จุดประสงค์ที่ผู้เรียนสอบไม่ผ่านก่อน</a:t>
            </a:r>
            <a:r>
              <a:rPr lang="th-TH" sz="24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24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ถ้าเป็น</a:t>
            </a:r>
            <a:r>
              <a:rPr lang="th-TH" sz="2400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การปฏิบัติ</a:t>
            </a:r>
            <a:r>
              <a:rPr lang="th-TH" sz="2400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ก็ต้องให้ปฏิบัติ </a:t>
            </a:r>
            <a:endParaRPr lang="th-TH" sz="24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ผู้เรียน</a:t>
            </a:r>
            <a:r>
              <a:rPr lang="th-TH" sz="2400" dirty="0">
                <a:latin typeface="TH SarabunIT๙" pitchFamily="34" charset="-34"/>
                <a:cs typeface="TH SarabunIT๙" pitchFamily="34" charset="-34"/>
              </a:rPr>
              <a:t>ที่ได้ระดับผลการเรียน “0” ในรายวิชาเดียวกัน ไม่จำเป็นต้องปฏิบัติอย่างเดียวกัน ผู้เรียนคนใดจะปฏิบัติอย่างไรนั้น ให้ยึด</a:t>
            </a:r>
            <a:r>
              <a:rPr lang="th-TH" sz="2400" b="1" i="1" u="sng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ตัวชี้วัด / ผลการเรียนรู้ / จุดประสงค์ที่ผู้เรียนสอบไม่ผ่านเป็นหลัก</a:t>
            </a:r>
            <a:r>
              <a:rPr lang="th-TH" sz="2400" dirty="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339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32105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252221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         </a:t>
            </a:r>
            <a:r>
              <a:rPr lang="th-TH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๒. ผล</a:t>
            </a:r>
            <a:r>
              <a:rPr lang="th-TH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การเรียน “ร”</a:t>
            </a:r>
          </a:p>
        </p:txBody>
      </p:sp>
      <p:sp>
        <p:nvSpPr>
          <p:cNvPr id="8" name="ตัวแทนเนื้อหา 4"/>
          <p:cNvSpPr>
            <a:spLocks noGrp="1"/>
          </p:cNvSpPr>
          <p:nvPr>
            <p:ph sz="quarter" idx="1"/>
          </p:nvPr>
        </p:nvSpPr>
        <p:spPr>
          <a:xfrm>
            <a:off x="827584" y="2095500"/>
            <a:ext cx="7935416" cy="3048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sz="28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en-US" sz="28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”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หมายถึง รอการตัดสินและยังตัดสินผลการเรียนไม่ได้ เนื่องจากผู้เรียนไม่มีข้อมูลผลการเรียนรายวิชานั้นครบถ้วน </a:t>
            </a:r>
            <a:endParaRPr lang="th-TH" sz="28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	การ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ให้ผลการเรียน “ร” มี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2 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กรณี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คือ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1. ผู้เรียนไม่ได้</a:t>
            </a:r>
            <a:r>
              <a:rPr lang="th-TH" sz="2800" b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วัดผลกลางภาคเรียนหรือปลายภาคเรียน 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(กลางภาคเรียนควรดำเนินการให้แล้วเสร็จ ก่อนสอบปลายภาคเรียน)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2. ผู้เรียนไม่ได้ส่งงานหรือชิ้นงานที่ครูมอบหมายให้ทำ ต้องเป็นชิ้นงานที่เห็นว่าสำคัญต่อการเรียนรู้ในวิชานั้นๆ </a:t>
            </a:r>
          </a:p>
          <a:p>
            <a:pPr marL="0" indent="0">
              <a:buNone/>
            </a:pP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ในการให้ผลการเรียน “ร” อันเนื่องมาจาก</a:t>
            </a:r>
            <a:r>
              <a:rPr lang="th-TH" sz="2800" b="1" dirty="0">
                <a:latin typeface="TH SarabunIT๙" pitchFamily="34" charset="-34"/>
                <a:cs typeface="TH SarabunIT๙" pitchFamily="34" charset="-34"/>
              </a:rPr>
              <a:t>ผู้เรียนไม่ได้ส่งงานหรือชิ้นงานที่ครูมอบหมายให้</a:t>
            </a:r>
            <a:r>
              <a:rPr lang="th-TH" sz="2800" b="1" dirty="0" smtClean="0">
                <a:latin typeface="TH SarabunIT๙" pitchFamily="34" charset="-34"/>
                <a:cs typeface="TH SarabunIT๙" pitchFamily="34" charset="-34"/>
              </a:rPr>
              <a:t>ทำนั้น ผู้สอนต้องขออนุมัติจากหัวหน้าสถานศึกษาเห็นชอบก่อน</a:t>
            </a:r>
            <a:endParaRPr lang="th-TH" sz="2800" b="1" dirty="0">
              <a:solidFill>
                <a:schemeClr val="tx1">
                  <a:lumMod val="95000"/>
                  <a:lumOff val="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232162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1866900"/>
            <a:ext cx="8001000" cy="32105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252221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๒.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เปลี่ยนผลการเรียน “ร”</a:t>
            </a:r>
          </a:p>
        </p:txBody>
      </p:sp>
      <p:sp>
        <p:nvSpPr>
          <p:cNvPr id="11" name="ตัวแทนเนื้อหา 4"/>
          <p:cNvSpPr>
            <a:spLocks noGrp="1"/>
          </p:cNvSpPr>
          <p:nvPr>
            <p:ph idx="1"/>
          </p:nvPr>
        </p:nvSpPr>
        <p:spPr>
          <a:xfrm>
            <a:off x="802548" y="1333500"/>
            <a:ext cx="7884252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th-TH" dirty="0" smtClean="0"/>
          </a:p>
          <a:p>
            <a:pPr marL="514350" indent="-514350">
              <a:buAutoNum type="thaiNumPeriod"/>
            </a:pPr>
            <a:r>
              <a:rPr lang="th-TH" sz="3000" b="1" dirty="0" smtClean="0">
                <a:latin typeface="TH SarabunIT๙" pitchFamily="34" charset="-34"/>
                <a:cs typeface="+mj-cs"/>
              </a:rPr>
              <a:t>ให้</a:t>
            </a:r>
            <a:r>
              <a:rPr lang="th-TH" sz="3000" b="1" dirty="0">
                <a:latin typeface="TH SarabunIT๙" pitchFamily="34" charset="-34"/>
                <a:cs typeface="+mj-cs"/>
              </a:rPr>
              <a:t>ผู้เรียนดำเนินการแก้ไข </a:t>
            </a:r>
            <a:r>
              <a:rPr lang="en-US" sz="3000" b="1" dirty="0">
                <a:latin typeface="TH SarabunIT๙" pitchFamily="34" charset="-34"/>
                <a:cs typeface="+mj-cs"/>
              </a:rPr>
              <a:t>“</a:t>
            </a:r>
            <a:r>
              <a:rPr lang="th-TH" sz="3000" b="1" dirty="0">
                <a:latin typeface="TH SarabunIT๙" pitchFamily="34" charset="-34"/>
                <a:cs typeface="+mj-cs"/>
              </a:rPr>
              <a:t>ร</a:t>
            </a:r>
            <a:r>
              <a:rPr lang="en-US" sz="3000" b="1" dirty="0">
                <a:latin typeface="TH SarabunIT๙" pitchFamily="34" charset="-34"/>
                <a:cs typeface="+mj-cs"/>
              </a:rPr>
              <a:t>” </a:t>
            </a:r>
            <a:r>
              <a:rPr lang="th-TH" sz="3000" b="1" dirty="0">
                <a:latin typeface="TH SarabunIT๙" pitchFamily="34" charset="-34"/>
                <a:cs typeface="+mj-cs"/>
              </a:rPr>
              <a:t>ตามสาเหตุ เมื่อผู้เรียนแก้ไขปัญหา</a:t>
            </a:r>
            <a:r>
              <a:rPr lang="th-TH" sz="3000" b="1" dirty="0" smtClean="0">
                <a:latin typeface="TH SarabunIT๙" pitchFamily="34" charset="-34"/>
                <a:cs typeface="+mj-cs"/>
              </a:rPr>
              <a:t>เสร็จแล้ว</a:t>
            </a:r>
            <a:r>
              <a:rPr lang="th-TH" sz="3000" b="1" dirty="0">
                <a:latin typeface="TH SarabunIT๙" pitchFamily="34" charset="-34"/>
                <a:cs typeface="+mj-cs"/>
              </a:rPr>
              <a:t>ให้ได้ระดับผลการ</a:t>
            </a:r>
            <a:r>
              <a:rPr lang="th-TH" sz="3000" b="1" dirty="0" smtClean="0">
                <a:latin typeface="TH SarabunIT๙" pitchFamily="34" charset="-34"/>
                <a:cs typeface="+mj-cs"/>
              </a:rPr>
              <a:t>เรียนแยกเป็นกรณีดังนี้</a:t>
            </a:r>
          </a:p>
          <a:p>
            <a:pPr marL="0" indent="0">
              <a:buNone/>
            </a:pPr>
            <a:r>
              <a:rPr lang="th-TH" sz="2800" dirty="0">
                <a:cs typeface="+mj-cs"/>
              </a:rPr>
              <a:t>	</a:t>
            </a:r>
            <a:r>
              <a:rPr lang="th-TH" sz="2400" b="1" dirty="0" smtClean="0">
                <a:cs typeface="+mj-cs"/>
              </a:rPr>
              <a:t>- ให้</a:t>
            </a:r>
            <a:r>
              <a:rPr lang="th-TH" sz="2400" b="1" dirty="0">
                <a:cs typeface="+mj-cs"/>
              </a:rPr>
              <a:t>ได้ระดับผลการเรียน 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๐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”  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ถึง  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๔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”   </a:t>
            </a:r>
            <a:r>
              <a:rPr lang="th-TH" sz="2400" b="1" dirty="0">
                <a:cs typeface="+mj-cs"/>
              </a:rPr>
              <a:t>ในกรณีที่ผู้เรียนได้ผลการเรียน  </a:t>
            </a:r>
            <a:r>
              <a:rPr lang="en-US" sz="2400" b="1" dirty="0">
                <a:cs typeface="+mj-cs"/>
              </a:rPr>
              <a:t>“</a:t>
            </a:r>
            <a:r>
              <a:rPr lang="th-TH" sz="2400" b="1" dirty="0">
                <a:cs typeface="+mj-cs"/>
              </a:rPr>
              <a:t>ร</a:t>
            </a:r>
            <a:r>
              <a:rPr lang="en-US" sz="2400" b="1" dirty="0">
                <a:cs typeface="+mj-cs"/>
              </a:rPr>
              <a:t>”  </a:t>
            </a:r>
            <a:r>
              <a:rPr lang="th-TH" sz="2400" b="1" dirty="0">
                <a:cs typeface="+mj-cs"/>
              </a:rPr>
              <a:t>อันเนื่องมาจากเหตุสุดวิสัย   เช่น เจ็บป่วยไม่สามารถเข้าสอบได้ตามกำหนดเวลา</a:t>
            </a:r>
            <a:endParaRPr lang="en-US" sz="2400" b="1" dirty="0">
              <a:cs typeface="+mj-cs"/>
            </a:endParaRPr>
          </a:p>
          <a:p>
            <a:pPr marL="0" indent="0">
              <a:buNone/>
            </a:pPr>
            <a:r>
              <a:rPr lang="th-TH" sz="2400" b="1" dirty="0">
                <a:cs typeface="+mj-cs"/>
              </a:rPr>
              <a:t>	</a:t>
            </a:r>
            <a:r>
              <a:rPr lang="th-TH" sz="2400" b="1" dirty="0" smtClean="0">
                <a:cs typeface="+mj-cs"/>
              </a:rPr>
              <a:t>-  ให้</a:t>
            </a:r>
            <a:r>
              <a:rPr lang="th-TH" sz="2400" b="1" dirty="0">
                <a:cs typeface="+mj-cs"/>
              </a:rPr>
              <a:t>ได้ระดับผลการเรียนไม่เกิน 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400" b="1" dirty="0">
                <a:solidFill>
                  <a:srgbClr val="FF0000"/>
                </a:solidFill>
                <a:cs typeface="+mj-cs"/>
              </a:rPr>
              <a:t>๑</a:t>
            </a:r>
            <a:r>
              <a:rPr lang="en-US" sz="2400" b="1" dirty="0">
                <a:solidFill>
                  <a:srgbClr val="FF0000"/>
                </a:solidFill>
                <a:cs typeface="+mj-cs"/>
              </a:rPr>
              <a:t>”</a:t>
            </a:r>
            <a:r>
              <a:rPr lang="en-US" sz="2400" b="1" dirty="0">
                <a:cs typeface="+mj-cs"/>
              </a:rPr>
              <a:t>   </a:t>
            </a:r>
            <a:r>
              <a:rPr lang="th-TH" sz="2400" b="1" dirty="0">
                <a:cs typeface="+mj-cs"/>
              </a:rPr>
              <a:t>ในกรณีที่ผู้เรียนได้ผลการเรียน  </a:t>
            </a:r>
            <a:r>
              <a:rPr lang="en-US" sz="2400" b="1" dirty="0">
                <a:cs typeface="+mj-cs"/>
              </a:rPr>
              <a:t>“</a:t>
            </a:r>
            <a:r>
              <a:rPr lang="th-TH" sz="2400" b="1" dirty="0">
                <a:cs typeface="+mj-cs"/>
              </a:rPr>
              <a:t>ร</a:t>
            </a:r>
            <a:r>
              <a:rPr lang="en-US" sz="2400" b="1" dirty="0">
                <a:cs typeface="+mj-cs"/>
              </a:rPr>
              <a:t>”  </a:t>
            </a:r>
            <a:r>
              <a:rPr lang="th-TH" sz="2400" b="1" dirty="0">
                <a:cs typeface="+mj-cs"/>
              </a:rPr>
              <a:t>โดยสถานศึกษาพิจารณาแล้วเห็นว่าไม่ใช่เหตุสุดวิสัย  เช่น  มีเจตนาหลีกเลี่ยงการสอบ  ไม่สนใจทำงานที่ได้รับมอบหมาย เป็นต้น</a:t>
            </a:r>
            <a:endParaRPr lang="en-US" sz="2400" b="1" dirty="0">
              <a:latin typeface="TH SarabunIT๙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87855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32105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252221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๒.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เปลี่ยนผลการเรียน “ร”</a:t>
            </a:r>
          </a:p>
        </p:txBody>
      </p:sp>
      <p:sp>
        <p:nvSpPr>
          <p:cNvPr id="11" name="ตัวแทนเนื้อหา 4"/>
          <p:cNvSpPr>
            <a:spLocks noGrp="1"/>
          </p:cNvSpPr>
          <p:nvPr>
            <p:ph idx="1"/>
          </p:nvPr>
        </p:nvSpPr>
        <p:spPr>
          <a:xfrm>
            <a:off x="802548" y="1333500"/>
            <a:ext cx="7884252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th-TH" dirty="0" smtClean="0"/>
          </a:p>
          <a:p>
            <a:pPr marL="0" indent="0">
              <a:buNone/>
            </a:pP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2. ถ้า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ผู้เรียนไม่ดำเนินการแก้ไข 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” </a:t>
            </a:r>
            <a:r>
              <a:rPr lang="th-TH" sz="3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กรณีที่ส่งงานไม่ครบ </a:t>
            </a:r>
            <a:r>
              <a:rPr lang="th-TH" sz="3000" b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แต่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มีผลการประเมินระหว่างภาคเรียนและปลายภาคให้ผู้สอนนำข้อมูลที่มีอยู่ตัดสินผลการเรียน ยกเว้นมีเหตุสุดวิสัย ให้อยู่ในดุลยพินิจของสถานศึกษาที่จะขยาย</a:t>
            </a: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เวลาการ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แก้ 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ร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” 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ออกไปอีกไม่เกิน 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1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 ภาคเรียน สำหรับภาคเรียนที่ ๒ ต้องดำเนินการให้เสร็จสิ้นภายในปีการศึกษานั้น </a:t>
            </a:r>
            <a:endParaRPr lang="th-TH" sz="30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0" indent="0">
              <a:buNone/>
            </a:pPr>
            <a:r>
              <a:rPr lang="th-TH" sz="3000" b="1" dirty="0" smtClean="0">
                <a:latin typeface="TH SarabunIT๙" pitchFamily="34" charset="-34"/>
                <a:cs typeface="TH SarabunIT๙" pitchFamily="34" charset="-34"/>
              </a:rPr>
              <a:t>3. เมื่อ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พ้นกำหนดนี้แล้วให้เรียนซ้ำ หากผลการเรียนเป็น </a:t>
            </a:r>
            <a:r>
              <a:rPr lang="en-US" sz="3000" b="1" dirty="0">
                <a:latin typeface="TH SarabunIT๙" pitchFamily="34" charset="-34"/>
                <a:cs typeface="TH SarabunIT๙" pitchFamily="34" charset="-34"/>
              </a:rPr>
              <a:t>“0” </a:t>
            </a:r>
            <a:r>
              <a:rPr lang="th-TH" sz="3000" b="1" dirty="0">
                <a:latin typeface="TH SarabunIT๙" pitchFamily="34" charset="-34"/>
                <a:cs typeface="TH SarabunIT๙" pitchFamily="34" charset="-34"/>
              </a:rPr>
              <a:t>ให้ดำเนินการแก้ไขตามหลักเกณฑ์</a:t>
            </a:r>
          </a:p>
        </p:txBody>
      </p:sp>
    </p:spTree>
    <p:extLst>
      <p:ext uri="{BB962C8B-B14F-4D97-AF65-F5344CB8AC3E}">
        <p14:creationId xmlns:p14="http://schemas.microsoft.com/office/powerpoint/2010/main" val="14821100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2009120"/>
            <a:ext cx="8001000" cy="32105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252221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๓. ผล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การเรียน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มส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9" name="ตัวแทนเนื้อหา 4"/>
          <p:cNvSpPr>
            <a:spLocks noGrp="1"/>
          </p:cNvSpPr>
          <p:nvPr>
            <p:ph idx="1"/>
          </p:nvPr>
        </p:nvSpPr>
        <p:spPr>
          <a:xfrm>
            <a:off x="878748" y="2261992"/>
            <a:ext cx="7848600" cy="2704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800" b="1" dirty="0" err="1">
                <a:solidFill>
                  <a:srgbClr val="FF0000"/>
                </a:solidFill>
                <a:cs typeface="+mj-cs"/>
              </a:rPr>
              <a:t>มส</a:t>
            </a:r>
            <a:r>
              <a:rPr lang="en-US" sz="2800" dirty="0">
                <a:solidFill>
                  <a:srgbClr val="FF0000"/>
                </a:solidFill>
                <a:cs typeface="+mj-cs"/>
              </a:rPr>
              <a:t>” </a:t>
            </a:r>
            <a:r>
              <a:rPr lang="th-TH" sz="2800" dirty="0">
                <a:cs typeface="+mj-cs"/>
              </a:rPr>
              <a:t>หมายถึง ผู้เรียนไม่มี</a:t>
            </a:r>
            <a:r>
              <a:rPr lang="th-TH" sz="2800" dirty="0" smtClean="0">
                <a:cs typeface="+mj-cs"/>
              </a:rPr>
              <a:t>สิทธิ์เข้า</a:t>
            </a:r>
            <a:r>
              <a:rPr lang="th-TH" sz="2800" dirty="0">
                <a:cs typeface="+mj-cs"/>
              </a:rPr>
              <a:t>รับการวัดผลปลายภาคเรียน เนื่องจากผู้เรียนมีเวลาเรียนไม่ถึงร้อยละ </a:t>
            </a:r>
            <a:r>
              <a:rPr lang="en-US" sz="2800" dirty="0" smtClean="0">
                <a:cs typeface="+mj-cs"/>
              </a:rPr>
              <a:t> 80</a:t>
            </a:r>
            <a:r>
              <a:rPr lang="th-TH" sz="2800" dirty="0" smtClean="0">
                <a:cs typeface="+mj-cs"/>
              </a:rPr>
              <a:t>  ของ</a:t>
            </a:r>
            <a:r>
              <a:rPr lang="th-TH" sz="2800" dirty="0">
                <a:cs typeface="+mj-cs"/>
              </a:rPr>
              <a:t>เวลาเรียนในแต่ละรายวิชา </a:t>
            </a: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และ</a:t>
            </a:r>
            <a:r>
              <a:rPr lang="th-TH" sz="2800" dirty="0">
                <a:cs typeface="+mj-cs"/>
              </a:rPr>
              <a:t>ไม่ได้รับการผ่อนผันให้เข้ารับการวัดผลปลายภาคเรียน</a:t>
            </a:r>
            <a:endParaRPr lang="en-US" sz="2800" dirty="0">
              <a:cs typeface="+mj-cs"/>
            </a:endParaRPr>
          </a:p>
          <a:p>
            <a:pPr marL="0" indent="0">
              <a:buNone/>
            </a:pPr>
            <a:endParaRPr lang="th-TH" sz="3000" dirty="0">
              <a:solidFill>
                <a:schemeClr val="tx1">
                  <a:lumMod val="95000"/>
                  <a:lumOff val="5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00616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02548" y="1790700"/>
            <a:ext cx="8001000" cy="35814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2209800" y="1181100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3.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เปลี่ยนผลการเรียน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มส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838200" y="1790700"/>
            <a:ext cx="7848600" cy="3314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cs typeface="+mj-cs"/>
              </a:rPr>
              <a:t>การเปลี่ยนผลการเรียน </a:t>
            </a:r>
            <a:r>
              <a:rPr lang="en-US" sz="2800" dirty="0">
                <a:cs typeface="+mj-cs"/>
              </a:rPr>
              <a:t>“</a:t>
            </a:r>
            <a:r>
              <a:rPr lang="th-TH" sz="2800" dirty="0" err="1">
                <a:cs typeface="+mj-cs"/>
              </a:rPr>
              <a:t>มส</a:t>
            </a:r>
            <a:r>
              <a:rPr lang="en-US" sz="2800" dirty="0">
                <a:cs typeface="+mj-cs"/>
              </a:rPr>
              <a:t>” </a:t>
            </a:r>
            <a:r>
              <a:rPr lang="th-TH" sz="2800" dirty="0">
                <a:cs typeface="+mj-cs"/>
              </a:rPr>
              <a:t>มี ๒</a:t>
            </a:r>
            <a:r>
              <a:rPr lang="th-TH" sz="2800" dirty="0" smtClean="0">
                <a:cs typeface="+mj-cs"/>
              </a:rPr>
              <a:t> </a:t>
            </a:r>
            <a:r>
              <a:rPr lang="th-TH" sz="2800" dirty="0">
                <a:cs typeface="+mj-cs"/>
              </a:rPr>
              <a:t>กรณี </a:t>
            </a:r>
            <a:r>
              <a:rPr lang="th-TH" sz="2800" dirty="0" smtClean="0">
                <a:cs typeface="+mj-cs"/>
              </a:rPr>
              <a:t>ดังนี้</a:t>
            </a:r>
          </a:p>
          <a:p>
            <a:pPr marL="514350" indent="-514350">
              <a:buAutoNum type="thaiNumPeriod"/>
            </a:pPr>
            <a:r>
              <a:rPr lang="th-TH" sz="2800" dirty="0" smtClean="0">
                <a:cs typeface="+mj-cs"/>
              </a:rPr>
              <a:t>กรณี</a:t>
            </a:r>
            <a:r>
              <a:rPr lang="th-TH" sz="2800" dirty="0">
                <a:cs typeface="+mj-cs"/>
              </a:rPr>
              <a:t>ผู้เรียนได้ผลการเรียน </a:t>
            </a:r>
            <a:r>
              <a:rPr lang="en-US" sz="2800" dirty="0">
                <a:cs typeface="+mj-cs"/>
              </a:rPr>
              <a:t>“</a:t>
            </a:r>
            <a:r>
              <a:rPr lang="th-TH" sz="2800" dirty="0" err="1">
                <a:cs typeface="+mj-cs"/>
              </a:rPr>
              <a:t>มส</a:t>
            </a:r>
            <a:r>
              <a:rPr lang="en-US" sz="2800" dirty="0">
                <a:cs typeface="+mj-cs"/>
              </a:rPr>
              <a:t>” </a:t>
            </a:r>
            <a:r>
              <a:rPr lang="th-TH" sz="2800" dirty="0">
                <a:cs typeface="+mj-cs"/>
              </a:rPr>
              <a:t>เพราะมีเวลาเรียนไม่ถึงร้อยละ </a:t>
            </a:r>
            <a:r>
              <a:rPr lang="en-US" sz="2800" dirty="0">
                <a:cs typeface="+mj-cs"/>
              </a:rPr>
              <a:t>80</a:t>
            </a:r>
            <a:r>
              <a:rPr lang="th-TH" sz="2800" dirty="0">
                <a:cs typeface="+mj-cs"/>
              </a:rPr>
              <a:t> แต่มีเวลาเรียนไม่น้อยกว่าร้อยละ </a:t>
            </a:r>
            <a:r>
              <a:rPr lang="en-US" sz="2800" dirty="0">
                <a:cs typeface="+mj-cs"/>
              </a:rPr>
              <a:t>60</a:t>
            </a:r>
            <a:r>
              <a:rPr lang="th-TH" sz="2800" dirty="0">
                <a:cs typeface="+mj-cs"/>
              </a:rPr>
              <a:t> ของเวลาเรียนในรายวิชานั้น ให้สถานศึกษาจัดให้เรียนเพิ่มเติมโดยใช้ชั่วโมงสอนซ่อมเสริม  หรือใช้เวลาว่าง หรือใช้วันหยุด หรือมอบหมายงานให้ทำ จนมีเวลาเรียนครบตามที่กำหนดไว้สำหรับรายวิชานั้น แล้วจึงให้วัดผลปลาย</a:t>
            </a:r>
            <a:r>
              <a:rPr lang="th-TH" sz="2800" dirty="0" smtClean="0">
                <a:cs typeface="+mj-cs"/>
              </a:rPr>
              <a:t>ภาค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 </a:t>
            </a:r>
            <a:r>
              <a:rPr lang="th-TH" sz="2800" b="1" dirty="0" smtClean="0">
                <a:solidFill>
                  <a:srgbClr val="FF0000"/>
                </a:solidFill>
                <a:cs typeface="+mj-cs"/>
              </a:rPr>
              <a:t>***</a:t>
            </a:r>
            <a:r>
              <a:rPr lang="th-TH" sz="2800" dirty="0" smtClean="0">
                <a:cs typeface="+mj-cs"/>
              </a:rPr>
              <a:t>ผล</a:t>
            </a:r>
            <a:r>
              <a:rPr lang="th-TH" sz="2800" dirty="0">
                <a:cs typeface="+mj-cs"/>
              </a:rPr>
              <a:t>กา</a:t>
            </a:r>
            <a:r>
              <a:rPr lang="th-TH" sz="2800" dirty="0" smtClean="0">
                <a:cs typeface="+mj-cs"/>
              </a:rPr>
              <a:t>รสอบแก้ </a:t>
            </a:r>
            <a:r>
              <a:rPr lang="en-US" sz="2800" dirty="0">
                <a:cs typeface="+mj-cs"/>
              </a:rPr>
              <a:t>“</a:t>
            </a:r>
            <a:r>
              <a:rPr lang="th-TH" sz="2800" dirty="0" err="1">
                <a:cs typeface="+mj-cs"/>
              </a:rPr>
              <a:t>มส</a:t>
            </a:r>
            <a:r>
              <a:rPr lang="en-US" sz="2800" dirty="0" smtClean="0">
                <a:cs typeface="+mj-cs"/>
              </a:rPr>
              <a:t>” </a:t>
            </a:r>
            <a:r>
              <a:rPr lang="th-TH" sz="2800" dirty="0" smtClean="0">
                <a:cs typeface="+mj-cs"/>
              </a:rPr>
              <a:t>กรณีนี้</a:t>
            </a:r>
            <a:r>
              <a:rPr lang="en-US" sz="2800" dirty="0" smtClean="0">
                <a:cs typeface="+mj-cs"/>
              </a:rPr>
              <a:t> </a:t>
            </a:r>
            <a:r>
              <a:rPr lang="th-TH" sz="2800" dirty="0">
                <a:cs typeface="+mj-cs"/>
              </a:rPr>
              <a:t>ให้ได้ระดับผลการเรียนไม่เกิน </a:t>
            </a:r>
            <a:r>
              <a:rPr lang="th-TH" sz="2800" dirty="0" smtClean="0">
                <a:cs typeface="+mj-cs"/>
              </a:rPr>
              <a:t>“ 0 ”</a:t>
            </a:r>
            <a:r>
              <a:rPr lang="en-US" sz="2800" dirty="0" smtClean="0">
                <a:cs typeface="+mj-cs"/>
              </a:rPr>
              <a:t> </a:t>
            </a:r>
            <a:r>
              <a:rPr lang="th-TH" sz="2800" dirty="0" smtClean="0">
                <a:cs typeface="+mj-cs"/>
              </a:rPr>
              <a:t>หรือ “ 1 ”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35951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วิธีการวัดและประเมินผลการ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เรียนรู้ 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81200" y="1252220"/>
            <a:ext cx="4343400" cy="954107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๑. การกำหนดอัตราส่วน</a:t>
            </a:r>
            <a:r>
              <a:rPr lang="th-TH" b="1" dirty="0">
                <a:solidFill>
                  <a:schemeClr val="bg1"/>
                </a:solidFill>
                <a:cs typeface="+mj-cs"/>
              </a:rPr>
              <a:t>คะแนน</a:t>
            </a:r>
            <a:endParaRPr lang="th-TH" b="1" dirty="0" smtClean="0">
              <a:solidFill>
                <a:schemeClr val="bg1"/>
              </a:solidFill>
              <a:cs typeface="+mj-cs"/>
            </a:endParaRPr>
          </a:p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ระหว่างเรียนกับคะแนนปลายภาค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981200" y="2219027"/>
            <a:ext cx="4343400" cy="2133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ต้องกำหนดโดย</a:t>
            </a:r>
            <a:r>
              <a:rPr lang="th-TH" dirty="0">
                <a:solidFill>
                  <a:sysClr val="windowText" lastClr="000000"/>
                </a:solidFill>
                <a:cs typeface="+mj-cs"/>
              </a:rPr>
              <a:t>ให้ความสำคัญของคะแนนระหว่างเรียน</a:t>
            </a:r>
            <a:r>
              <a:rPr lang="th-TH" dirty="0" smtClean="0">
                <a:solidFill>
                  <a:sysClr val="windowText" lastClr="000000"/>
                </a:solidFill>
                <a:cs typeface="+mj-cs"/>
              </a:rPr>
              <a:t>มากกว่าปลาย</a:t>
            </a:r>
            <a:r>
              <a:rPr lang="th-TH" dirty="0">
                <a:solidFill>
                  <a:sysClr val="windowText" lastClr="000000"/>
                </a:solidFill>
                <a:cs typeface="+mj-cs"/>
              </a:rPr>
              <a:t>ภาค </a:t>
            </a:r>
            <a:endParaRPr lang="th-TH" dirty="0" smtClean="0">
              <a:solidFill>
                <a:sysClr val="windowText" lastClr="000000"/>
              </a:solidFill>
              <a:cs typeface="+mj-cs"/>
            </a:endParaRPr>
          </a:p>
          <a:p>
            <a:pPr algn="thaiDist"/>
            <a:r>
              <a:rPr lang="th-TH" dirty="0" smtClean="0">
                <a:solidFill>
                  <a:sysClr val="windowText" lastClr="000000"/>
                </a:solidFill>
              </a:rPr>
              <a:t> </a:t>
            </a:r>
            <a:r>
              <a:rPr lang="th-TH" b="1" dirty="0">
                <a:solidFill>
                  <a:sysClr val="windowText" lastClr="000000"/>
                </a:solidFill>
                <a:cs typeface="+mj-cs"/>
              </a:rPr>
              <a:t>เช่น </a:t>
            </a:r>
            <a:r>
              <a:rPr lang="th-TH" b="1" dirty="0" smtClean="0">
                <a:solidFill>
                  <a:sysClr val="windowText" lastClr="000000"/>
                </a:solidFill>
                <a:cs typeface="+mj-cs"/>
              </a:rPr>
              <a:t>  ๖๐</a:t>
            </a:r>
            <a:r>
              <a:rPr lang="th-TH" b="1" dirty="0">
                <a:solidFill>
                  <a:sysClr val="windowText" lastClr="000000"/>
                </a:solidFill>
                <a:cs typeface="+mj-cs"/>
              </a:rPr>
              <a:t>:๔๐ , ๗๐:๓๐ , ๘๐:</a:t>
            </a:r>
            <a:r>
              <a:rPr lang="th-TH" b="1" dirty="0" smtClean="0">
                <a:solidFill>
                  <a:sysClr val="windowText" lastClr="000000"/>
                </a:solidFill>
                <a:cs typeface="+mj-cs"/>
              </a:rPr>
              <a:t>๒๐</a:t>
            </a:r>
            <a:endParaRPr lang="th-TH" b="1" dirty="0">
              <a:solidFill>
                <a:sysClr val="windowText" lastClr="000000"/>
              </a:solidFill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55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14400" y="2019300"/>
            <a:ext cx="7162708" cy="2743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409700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3.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เปลี่ยนผลการเรียน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มส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1333500" y="2033693"/>
            <a:ext cx="6477000" cy="27810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>
                <a:cs typeface="+mj-cs"/>
              </a:rPr>
              <a:t>๒. ใน</a:t>
            </a:r>
            <a:r>
              <a:rPr lang="th-TH" dirty="0">
                <a:cs typeface="+mj-cs"/>
              </a:rPr>
              <a:t>กรณีที่ผู้เรียนได้ </a:t>
            </a:r>
            <a:r>
              <a:rPr lang="en-US" dirty="0">
                <a:cs typeface="+mj-cs"/>
              </a:rPr>
              <a:t>“</a:t>
            </a:r>
            <a:r>
              <a:rPr lang="th-TH" dirty="0" err="1">
                <a:cs typeface="+mj-cs"/>
              </a:rPr>
              <a:t>มส</a:t>
            </a:r>
            <a:r>
              <a:rPr lang="en-US" dirty="0">
                <a:cs typeface="+mj-cs"/>
              </a:rPr>
              <a:t>”   </a:t>
            </a:r>
            <a:r>
              <a:rPr lang="th-TH" dirty="0">
                <a:cs typeface="+mj-cs"/>
              </a:rPr>
              <a:t>เพราะมีเวลาเรียนน้อย</a:t>
            </a:r>
            <a:r>
              <a:rPr lang="th-TH" dirty="0" smtClean="0">
                <a:cs typeface="+mj-cs"/>
              </a:rPr>
              <a:t>กว่า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      ร้อย</a:t>
            </a:r>
            <a:r>
              <a:rPr lang="th-TH" dirty="0">
                <a:cs typeface="+mj-cs"/>
              </a:rPr>
              <a:t>ละ ๖๐</a:t>
            </a:r>
            <a:r>
              <a:rPr lang="en-US" dirty="0">
                <a:cs typeface="+mj-cs"/>
              </a:rPr>
              <a:t>  </a:t>
            </a:r>
            <a:r>
              <a:rPr lang="th-TH" dirty="0">
                <a:cs typeface="+mj-cs"/>
              </a:rPr>
              <a:t>ของเวลาเรียนทั้งหมด   ย่อมไม่มี</a:t>
            </a:r>
            <a:r>
              <a:rPr lang="th-TH" dirty="0" smtClean="0">
                <a:cs typeface="+mj-cs"/>
              </a:rPr>
              <a:t>พื้น    </a:t>
            </a:r>
          </a:p>
          <a:p>
            <a:pPr marL="0" indent="0">
              <a:buNone/>
            </a:pPr>
            <a:r>
              <a:rPr lang="th-TH" dirty="0">
                <a:cs typeface="+mj-cs"/>
              </a:rPr>
              <a:t> </a:t>
            </a:r>
            <a:r>
              <a:rPr lang="th-TH" dirty="0" smtClean="0">
                <a:cs typeface="+mj-cs"/>
              </a:rPr>
              <a:t>     ความรู้</a:t>
            </a:r>
            <a:r>
              <a:rPr lang="th-TH" dirty="0">
                <a:cs typeface="+mj-cs"/>
              </a:rPr>
              <a:t>ที่จะเรียนรายวิชาถัดไป  โดยเฉพาะอย่าง</a:t>
            </a:r>
            <a:r>
              <a:rPr lang="th-TH" dirty="0" smtClean="0">
                <a:cs typeface="+mj-cs"/>
              </a:rPr>
              <a:t>ยิ่ง</a:t>
            </a:r>
          </a:p>
          <a:p>
            <a:pPr marL="0" indent="0">
              <a:buNone/>
            </a:pPr>
            <a:r>
              <a:rPr lang="th-TH" dirty="0">
                <a:cs typeface="+mj-cs"/>
              </a:rPr>
              <a:t> </a:t>
            </a:r>
            <a:r>
              <a:rPr lang="th-TH" dirty="0" smtClean="0">
                <a:cs typeface="+mj-cs"/>
              </a:rPr>
              <a:t>    รายวิชา</a:t>
            </a:r>
            <a:r>
              <a:rPr lang="th-TH" dirty="0">
                <a:cs typeface="+mj-cs"/>
              </a:rPr>
              <a:t>ที่มีความต่อเนื่อง  ให้สถานศึกษาจัดเรียนซ้ำ</a:t>
            </a:r>
            <a:r>
              <a:rPr lang="th-TH" dirty="0" smtClean="0">
                <a:cs typeface="+mj-cs"/>
              </a:rPr>
              <a:t>ใน </a:t>
            </a:r>
          </a:p>
          <a:p>
            <a:pPr marL="0" indent="0">
              <a:buNone/>
            </a:pPr>
            <a:r>
              <a:rPr lang="th-TH" dirty="0">
                <a:cs typeface="+mj-cs"/>
              </a:rPr>
              <a:t> </a:t>
            </a:r>
            <a:r>
              <a:rPr lang="th-TH" dirty="0" smtClean="0">
                <a:cs typeface="+mj-cs"/>
              </a:rPr>
              <a:t>     รายวิชา</a:t>
            </a:r>
            <a:r>
              <a:rPr lang="th-TH" dirty="0">
                <a:cs typeface="+mj-cs"/>
              </a:rPr>
              <a:t>นั้น   </a:t>
            </a:r>
            <a:endParaRPr lang="en-US" dirty="0">
              <a:cs typeface="+mj-cs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8171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ข้อปฏิบัติในการเปลี่ยนระดับผลการเรียน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371600" y="2019300"/>
            <a:ext cx="6096000" cy="2133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2400" dirty="0"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6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endParaRPr lang="th-TH" sz="2400" b="1" dirty="0" smtClean="0"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marL="514350" indent="-514350">
              <a:buAutoNum type="arabicPeriod"/>
            </a:pPr>
            <a:endParaRPr lang="th-TH" sz="2600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981200" y="1409700"/>
            <a:ext cx="48768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      3. การ</a:t>
            </a:r>
            <a:r>
              <a:rPr lang="th-TH" b="1" dirty="0">
                <a:latin typeface="TH SarabunIT๙" pitchFamily="34" charset="-34"/>
                <a:cs typeface="TH SarabunIT๙" pitchFamily="34" charset="-34"/>
              </a:rPr>
              <a:t>เปลี่ยนผลการเรียน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มผ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>
          <a:xfrm>
            <a:off x="1733550" y="2171700"/>
            <a:ext cx="5676900" cy="1966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dirty="0">
                <a:cs typeface="+mj-cs"/>
              </a:rPr>
              <a:t>กรณีที่ผู้เรียนเข้าร่วมกิจกรรมแล้วไม่ผ่าน</a:t>
            </a:r>
            <a:r>
              <a:rPr lang="en-US" sz="2800" dirty="0">
                <a:cs typeface="+mj-cs"/>
              </a:rPr>
              <a:t> </a:t>
            </a:r>
            <a:r>
              <a:rPr lang="th-TH" sz="2800" dirty="0">
                <a:cs typeface="+mj-cs"/>
              </a:rPr>
              <a:t>สถานศึกษาจะต้องให้ผู้เรียนทำกิจกรรมในส่วนที่ผู้เรียนไม่ได้เข้าร่วมหรือไม่ได้ทำจนครบถ้วนแล้วจึงเปลี่ยนผลการประเมินจาก</a:t>
            </a:r>
            <a:r>
              <a:rPr lang="en-US" sz="2800" dirty="0">
                <a:cs typeface="+mj-cs"/>
              </a:rPr>
              <a:t> “</a:t>
            </a:r>
            <a:r>
              <a:rPr lang="th-TH" sz="2800" dirty="0" err="1">
                <a:cs typeface="+mj-cs"/>
              </a:rPr>
              <a:t>มผ</a:t>
            </a:r>
            <a:r>
              <a:rPr lang="en-US" sz="2800" dirty="0">
                <a:cs typeface="+mj-cs"/>
              </a:rPr>
              <a:t>” </a:t>
            </a:r>
            <a:r>
              <a:rPr lang="th-TH" sz="2800" dirty="0">
                <a:cs typeface="+mj-cs"/>
              </a:rPr>
              <a:t>เป็น</a:t>
            </a:r>
            <a:r>
              <a:rPr lang="en-US" sz="2800" dirty="0">
                <a:cs typeface="+mj-cs"/>
              </a:rPr>
              <a:t> “</a:t>
            </a:r>
            <a:r>
              <a:rPr lang="th-TH" sz="2800" dirty="0">
                <a:cs typeface="+mj-cs"/>
              </a:rPr>
              <a:t>ผ</a:t>
            </a:r>
            <a:r>
              <a:rPr lang="en-US" sz="2800" dirty="0">
                <a:cs typeface="+mj-cs"/>
              </a:rPr>
              <a:t>” </a:t>
            </a:r>
            <a:r>
              <a:rPr lang="th-TH" sz="2800" dirty="0">
                <a:cs typeface="+mj-cs"/>
              </a:rPr>
              <a:t>ได้</a:t>
            </a:r>
            <a:endParaRPr lang="en-US" sz="2800" dirty="0">
              <a:cs typeface="+mj-cs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909192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วิธีการวัดและประเมินผลการ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เรียนรู้ (ต่อ)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3934" y="2324099"/>
            <a:ext cx="2819400" cy="1384995"/>
          </a:xfrm>
          <a:prstGeom prst="rect">
            <a:avLst/>
          </a:prstGeom>
          <a:solidFill>
            <a:srgbClr val="FF7C8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การกำหนดอัตราส่วนคะแนนระหว่างเรียนกับ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คะแนนปลายภาค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667714" y="3467100"/>
            <a:ext cx="5257800" cy="18288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endParaRPr lang="th-TH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r>
              <a:rPr lang="th-TH" sz="2400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 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อัตราส่วน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คะแนน</a:t>
            </a:r>
            <a:r>
              <a:rPr lang="en-US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 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๘๐</a:t>
            </a:r>
            <a:r>
              <a:rPr lang="en-US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: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๒๐</a:t>
            </a:r>
            <a:r>
              <a:rPr lang="en-US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 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อาจแยกเป็น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ดังนี้</a:t>
            </a:r>
          </a:p>
          <a:p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1.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คะแนน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จากการประเมินผลระหว่าง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เรียน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๗๐ ส่วน</a:t>
            </a:r>
          </a:p>
          <a:p>
            <a:pPr lvl="0"/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2.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คะแนนจาก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การวัดและประเมินผลกลางภาคเรียน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๑๐ ส่วน</a:t>
            </a:r>
          </a:p>
          <a:p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3.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คะแนนจาก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การวัดผลปลายภาค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เรียน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๑๐ ส่วน</a:t>
            </a:r>
            <a:endParaRPr lang="th-TH" sz="24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/>
            <a:endParaRPr lang="th-TH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endParaRPr lang="en-US" sz="2000" dirty="0">
              <a:latin typeface="Times New Roman"/>
              <a:ea typeface="Times New Roman"/>
              <a:cs typeface="Angsana New"/>
            </a:endParaRPr>
          </a:p>
          <a:p>
            <a:endParaRPr lang="th-TH" dirty="0">
              <a:solidFill>
                <a:sysClr val="windowText" lastClr="000000"/>
              </a:solidFill>
            </a:endParaRP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3982674" y="1342935"/>
            <a:ext cx="4648200" cy="120032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>
                <a:cs typeface="+mj-cs"/>
              </a:rPr>
              <a:t>กลุ่มสาระการเรียนรู้  ภาษาไทย  คณิตศาสตร์   วิทยาศาสตร์  สังคมศึกษา  ศาสนาและวัฒนธรรม  ภาษาต่างประเทศ    มีอัตราส่วนของคะแนน ๘๐</a:t>
            </a:r>
            <a:r>
              <a:rPr lang="en-US" sz="2400" b="1" dirty="0">
                <a:cs typeface="+mj-cs"/>
              </a:rPr>
              <a:t> : </a:t>
            </a:r>
            <a:r>
              <a:rPr lang="th-TH" sz="2400" dirty="0">
                <a:cs typeface="+mj-cs"/>
              </a:rPr>
              <a:t>๒๐</a:t>
            </a:r>
            <a:r>
              <a:rPr lang="en-US" sz="2400" dirty="0">
                <a:cs typeface="+mj-cs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cxnSp>
        <p:nvCxnSpPr>
          <p:cNvPr id="12" name="ลูกศรเชื่อมต่อแบบตรง 11"/>
          <p:cNvCxnSpPr/>
          <p:nvPr/>
        </p:nvCxnSpPr>
        <p:spPr>
          <a:xfrm flipV="1">
            <a:off x="3048000" y="1943100"/>
            <a:ext cx="762000" cy="457200"/>
          </a:xfrm>
          <a:prstGeom prst="straightConnector1">
            <a:avLst/>
          </a:prstGeom>
          <a:ln w="762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6212841" y="2690660"/>
            <a:ext cx="0" cy="651872"/>
          </a:xfrm>
          <a:prstGeom prst="straightConnector1">
            <a:avLst/>
          </a:prstGeom>
          <a:ln w="7620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562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วิธีการวัดและประเมินผลการ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เรียนรู้ (ต่อ)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3934" y="2324099"/>
            <a:ext cx="2819400" cy="1384995"/>
          </a:xfrm>
          <a:prstGeom prst="rect">
            <a:avLst/>
          </a:prstGeom>
          <a:solidFill>
            <a:srgbClr val="FF7C8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การกำหนดอัตราส่วนคะแนนระหว่างเรียนกับ</a:t>
            </a:r>
          </a:p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คะแนนปลายภาค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667714" y="3467100"/>
            <a:ext cx="5257800" cy="18288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endParaRPr lang="th-TH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r>
              <a:rPr lang="th-TH" sz="2400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 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อัตราส่วน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คะแนน</a:t>
            </a:r>
            <a:r>
              <a:rPr lang="en-US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 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๙๐</a:t>
            </a:r>
            <a:r>
              <a:rPr lang="en-US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: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๑๐</a:t>
            </a:r>
            <a:r>
              <a:rPr lang="en-US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 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อาจแยกเป็น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ดังนี้</a:t>
            </a:r>
          </a:p>
          <a:p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1.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คะแนน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จากการประเมินผลระหว่าง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เรียน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๘๐ ส่วน</a:t>
            </a:r>
          </a:p>
          <a:p>
            <a:pPr lvl="0"/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2.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คะแนนจาก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การวัดและประเมินผลกลางภาคเรียน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๑๐ ส่วน</a:t>
            </a:r>
          </a:p>
          <a:p>
            <a:r>
              <a:rPr lang="th-TH" sz="2400" b="1" dirty="0" smtClean="0">
                <a:solidFill>
                  <a:srgbClr val="000000"/>
                </a:solidFill>
                <a:latin typeface="Angsana New"/>
                <a:cs typeface="Angsana New"/>
              </a:rPr>
              <a:t>3.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 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คะแนนจาก</a:t>
            </a:r>
            <a:r>
              <a:rPr lang="th-TH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การวัดผลปลายภาค</a:t>
            </a:r>
            <a:r>
              <a:rPr lang="th-TH" sz="2400" b="1" dirty="0">
                <a:solidFill>
                  <a:srgbClr val="000000"/>
                </a:solidFill>
                <a:latin typeface="Times New Roman"/>
                <a:ea typeface="Times New Roman"/>
                <a:cs typeface="Angsana New"/>
              </a:rPr>
              <a:t>เรียน</a:t>
            </a:r>
            <a:r>
              <a:rPr lang="th-TH" sz="2400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 </a:t>
            </a:r>
            <a:r>
              <a:rPr lang="th-TH" sz="2400" b="1" dirty="0" smtClean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๑๐ ส่วน</a:t>
            </a:r>
            <a:endParaRPr lang="th-TH" sz="24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/>
            <a:endParaRPr lang="th-TH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endParaRPr lang="en-US" sz="2000" dirty="0">
              <a:latin typeface="Times New Roman"/>
              <a:ea typeface="Times New Roman"/>
              <a:cs typeface="Angsana New"/>
            </a:endParaRPr>
          </a:p>
          <a:p>
            <a:endParaRPr lang="th-TH" dirty="0">
              <a:solidFill>
                <a:sysClr val="windowText" lastClr="000000"/>
              </a:solidFill>
            </a:endParaRPr>
          </a:p>
        </p:txBody>
      </p:sp>
      <p:sp>
        <p:nvSpPr>
          <p:cNvPr id="8" name="สี่เหลี่ยมผืนผ้า 3"/>
          <p:cNvSpPr/>
          <p:nvPr/>
        </p:nvSpPr>
        <p:spPr>
          <a:xfrm>
            <a:off x="3982674" y="1342935"/>
            <a:ext cx="4648200" cy="129266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600" b="1" dirty="0">
                <a:cs typeface="+mj-cs"/>
              </a:rPr>
              <a:t>กลุ่มสาระการ</a:t>
            </a:r>
            <a:r>
              <a:rPr lang="th-TH" sz="2600" b="1" dirty="0" smtClean="0">
                <a:cs typeface="+mj-cs"/>
              </a:rPr>
              <a:t>เรียนรู้ศิลปะ   </a:t>
            </a:r>
            <a:r>
              <a:rPr lang="th-TH" sz="2600" b="1" dirty="0">
                <a:cs typeface="+mj-cs"/>
              </a:rPr>
              <a:t>การ</a:t>
            </a:r>
            <a:r>
              <a:rPr lang="th-TH" sz="2600" b="1" dirty="0" smtClean="0">
                <a:cs typeface="+mj-cs"/>
              </a:rPr>
              <a:t>งานอาชีพ</a:t>
            </a:r>
            <a:r>
              <a:rPr lang="th-TH" sz="2600" b="1" dirty="0">
                <a:cs typeface="+mj-cs"/>
              </a:rPr>
              <a:t>และเทคโนโลยี     </a:t>
            </a:r>
            <a:r>
              <a:rPr lang="th-TH" sz="2600" b="1" dirty="0" smtClean="0">
                <a:cs typeface="+mj-cs"/>
              </a:rPr>
              <a:t>สุขศึกษาและพลศึกษา     </a:t>
            </a:r>
          </a:p>
          <a:p>
            <a:r>
              <a:rPr lang="th-TH" sz="2600" b="1" dirty="0" smtClean="0">
                <a:cs typeface="+mj-cs"/>
              </a:rPr>
              <a:t>มี</a:t>
            </a:r>
            <a:r>
              <a:rPr lang="th-TH" sz="2600" b="1" dirty="0">
                <a:cs typeface="+mj-cs"/>
              </a:rPr>
              <a:t>อัตราส่วนของคะแนน </a:t>
            </a:r>
            <a:r>
              <a:rPr lang="th-TH" sz="2600" b="1" dirty="0" smtClean="0">
                <a:cs typeface="+mj-cs"/>
              </a:rPr>
              <a:t> ๙๐</a:t>
            </a:r>
            <a:r>
              <a:rPr lang="en-US" sz="2600" b="1" dirty="0" smtClean="0">
                <a:cs typeface="+mj-cs"/>
              </a:rPr>
              <a:t> </a:t>
            </a:r>
            <a:r>
              <a:rPr lang="en-US" sz="2600" b="1" dirty="0">
                <a:cs typeface="+mj-cs"/>
              </a:rPr>
              <a:t>: </a:t>
            </a:r>
            <a:r>
              <a:rPr lang="th-TH" sz="2600" b="1" dirty="0" smtClean="0">
                <a:cs typeface="+mj-cs"/>
              </a:rPr>
              <a:t>๑๐</a:t>
            </a:r>
            <a:r>
              <a:rPr lang="en-US" sz="2600" b="1" dirty="0" smtClean="0">
                <a:cs typeface="+mj-cs"/>
              </a:rPr>
              <a:t> </a:t>
            </a:r>
            <a:endParaRPr lang="en-US" sz="2600" b="1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cxnSp>
        <p:nvCxnSpPr>
          <p:cNvPr id="12" name="ลูกศรเชื่อมต่อแบบตรง 11"/>
          <p:cNvCxnSpPr/>
          <p:nvPr/>
        </p:nvCxnSpPr>
        <p:spPr>
          <a:xfrm flipV="1">
            <a:off x="3048000" y="1943100"/>
            <a:ext cx="762000" cy="457200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6212841" y="2690660"/>
            <a:ext cx="0" cy="651872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941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วิธีการวัดและประเมินผลการ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เรียนรู้ (ต่อ)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4600" y="1252220"/>
            <a:ext cx="4343400" cy="52322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  <a:cs typeface="+mj-cs"/>
              </a:rPr>
              <a:t>๒. การตัดสินผลการเรียน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386080" y="2095500"/>
            <a:ext cx="2890520" cy="2743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600" dirty="0">
                <a:cs typeface="+mj-cs"/>
              </a:rPr>
              <a:t>การตัดสินผลการเรียนให้นำคะแนนระหว่างภาคเรียนรวมกับคะแนนปลายภาคเรียน </a:t>
            </a:r>
            <a:r>
              <a:rPr lang="en-US" sz="2600" dirty="0">
                <a:cs typeface="+mj-cs"/>
              </a:rPr>
              <a:t> </a:t>
            </a:r>
            <a:endParaRPr lang="th-TH" sz="2600" dirty="0" smtClean="0">
              <a:cs typeface="+mj-cs"/>
            </a:endParaRPr>
          </a:p>
          <a:p>
            <a:r>
              <a:rPr lang="th-TH" sz="2600" dirty="0" smtClean="0">
                <a:cs typeface="+mj-cs"/>
              </a:rPr>
              <a:t>ตาม</a:t>
            </a:r>
            <a:r>
              <a:rPr lang="th-TH" sz="2600" dirty="0">
                <a:cs typeface="+mj-cs"/>
              </a:rPr>
              <a:t>อัตราส่วนที่สถานศึกษากำหนด</a:t>
            </a:r>
            <a:r>
              <a:rPr lang="en-US" sz="2600" dirty="0">
                <a:cs typeface="+mj-cs"/>
              </a:rPr>
              <a:t> </a:t>
            </a:r>
            <a:r>
              <a:rPr lang="th-TH" sz="2600" dirty="0">
                <a:cs typeface="+mj-cs"/>
              </a:rPr>
              <a:t>แล้วนำมาเปลี่ยนเป็นระดับผลการเรียน</a:t>
            </a:r>
            <a:endParaRPr lang="en-US" sz="2600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789976"/>
              </p:ext>
            </p:extLst>
          </p:nvPr>
        </p:nvGraphicFramePr>
        <p:xfrm>
          <a:off x="3962401" y="2095500"/>
          <a:ext cx="5029201" cy="2743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51128"/>
                <a:gridCol w="2101756"/>
                <a:gridCol w="1576317"/>
              </a:tblGrid>
              <a:tr h="152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ระดับผลการเรียน</a:t>
                      </a:r>
                      <a:endParaRPr lang="en-US" sz="2000" b="1" dirty="0">
                        <a:effectLst/>
                        <a:latin typeface="Times New Roman"/>
                        <a:ea typeface="Cordia New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ความหมาย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ช่วง</a:t>
                      </a:r>
                      <a:r>
                        <a:rPr lang="th-TH" sz="2000" b="1" dirty="0" smtClean="0">
                          <a:effectLst/>
                          <a:cs typeface="+mj-cs"/>
                        </a:rPr>
                        <a:t>คะแนน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๔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ผลการเรียนดีเยี่ยม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๘๐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๑๐๐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๓</a:t>
                      </a:r>
                      <a:r>
                        <a:rPr lang="en-US" sz="2000" b="1">
                          <a:effectLst/>
                          <a:cs typeface="+mj-cs"/>
                        </a:rPr>
                        <a:t>.</a:t>
                      </a:r>
                      <a:r>
                        <a:rPr lang="th-TH" sz="2000" b="1">
                          <a:effectLst/>
                          <a:cs typeface="+mj-cs"/>
                        </a:rPr>
                        <a:t>๕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ผลการเรียนดีมาก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๗๕</a:t>
                      </a:r>
                      <a:r>
                        <a:rPr lang="en-US" sz="2000" b="1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>
                          <a:effectLst/>
                          <a:cs typeface="+mj-cs"/>
                        </a:rPr>
                        <a:t>๗๙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๓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ผลการเรียนดี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๗๐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๗๔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๒</a:t>
                      </a:r>
                      <a:r>
                        <a:rPr lang="en-US" sz="2000" b="1">
                          <a:effectLst/>
                          <a:cs typeface="+mj-cs"/>
                        </a:rPr>
                        <a:t>.</a:t>
                      </a:r>
                      <a:r>
                        <a:rPr lang="th-TH" sz="2000" b="1">
                          <a:effectLst/>
                          <a:cs typeface="+mj-cs"/>
                        </a:rPr>
                        <a:t>๕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ผลการเรียนค่อนข้างดี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๖๕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๖๙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๒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ผลการเรียนน่าพอใจ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๖๐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๖๔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๑</a:t>
                      </a:r>
                      <a:r>
                        <a:rPr lang="en-US" sz="2000" b="1">
                          <a:effectLst/>
                          <a:cs typeface="+mj-cs"/>
                        </a:rPr>
                        <a:t>.</a:t>
                      </a:r>
                      <a:r>
                        <a:rPr lang="th-TH" sz="2000" b="1">
                          <a:effectLst/>
                          <a:cs typeface="+mj-cs"/>
                        </a:rPr>
                        <a:t>๕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ผลการเรียนพอใช้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๕๕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๕๙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๑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ผลการเรียนผ่านเกณฑ์ขั้นต่ำ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๕๐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๕๔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๐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000" b="1">
                          <a:effectLst/>
                          <a:cs typeface="+mj-cs"/>
                        </a:rPr>
                        <a:t>ผลการเรียนต่ำกว่าเกณฑ์</a:t>
                      </a:r>
                      <a:endParaRPr lang="en-US" sz="2000" b="1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cs typeface="+mj-cs"/>
                        </a:rPr>
                        <a:t>๐</a:t>
                      </a:r>
                      <a:r>
                        <a:rPr lang="en-US" sz="2000" b="1" dirty="0">
                          <a:effectLst/>
                          <a:cs typeface="+mj-cs"/>
                        </a:rPr>
                        <a:t>-</a:t>
                      </a:r>
                      <a:r>
                        <a:rPr lang="th-TH" sz="2000" b="1" dirty="0">
                          <a:effectLst/>
                          <a:cs typeface="+mj-cs"/>
                        </a:rPr>
                        <a:t>๔๙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ลูกศรขวา 6"/>
          <p:cNvSpPr/>
          <p:nvPr/>
        </p:nvSpPr>
        <p:spPr>
          <a:xfrm>
            <a:off x="3429000" y="3086100"/>
            <a:ext cx="381000" cy="228600"/>
          </a:xfrm>
          <a:prstGeom prst="rightArrow">
            <a:avLst/>
          </a:prstGeom>
          <a:solidFill>
            <a:srgbClr val="FF0066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81649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วิธีการวัดและประเมินผลการ</a:t>
            </a:r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เรียนรู้ (ต่อ)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304800" y="2362200"/>
            <a:ext cx="2890520" cy="1295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600" b="1" dirty="0">
                <a:cs typeface="+mj-cs"/>
              </a:rPr>
              <a:t>อักษรแสดงผลการเรียนที่มีเงื่อนไขในแต่ละรายวิชา </a:t>
            </a:r>
            <a:r>
              <a:rPr lang="th-TH" sz="2600" b="1" dirty="0" smtClean="0">
                <a:cs typeface="+mj-cs"/>
              </a:rPr>
              <a:t> </a:t>
            </a:r>
          </a:p>
          <a:p>
            <a:r>
              <a:rPr lang="th-TH" sz="2600" b="1" dirty="0" smtClean="0">
                <a:cs typeface="+mj-cs"/>
              </a:rPr>
              <a:t>มีดังนี้</a:t>
            </a:r>
            <a:endParaRPr lang="en-US" sz="2600" b="1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9" name="สี่เหลี่ยมผืนผ้า 8"/>
          <p:cNvSpPr/>
          <p:nvPr/>
        </p:nvSpPr>
        <p:spPr>
          <a:xfrm>
            <a:off x="3583094" y="1210733"/>
            <a:ext cx="5105400" cy="1066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err="1" smtClean="0">
                <a:solidFill>
                  <a:srgbClr val="FF0000"/>
                </a:solidFill>
                <a:cs typeface="+mj-cs"/>
              </a:rPr>
              <a:t>มส</a:t>
            </a:r>
            <a:r>
              <a:rPr lang="th-TH" sz="2400" b="1" dirty="0" smtClean="0">
                <a:cs typeface="+mj-cs"/>
              </a:rPr>
              <a:t>  หมายถึง</a:t>
            </a:r>
            <a:r>
              <a:rPr lang="en-US" sz="2400" b="1" dirty="0">
                <a:cs typeface="+mj-cs"/>
              </a:rPr>
              <a:t> </a:t>
            </a:r>
            <a:r>
              <a:rPr lang="th-TH" sz="2400" b="1" dirty="0">
                <a:cs typeface="+mj-cs"/>
              </a:rPr>
              <a:t>ไม่มีสิทธิ์เข้ารับการ</a:t>
            </a:r>
            <a:r>
              <a:rPr lang="th-TH" sz="2400" b="1" dirty="0" smtClean="0">
                <a:cs typeface="+mj-cs"/>
              </a:rPr>
              <a:t>ประเมินผลปลาย</a:t>
            </a:r>
            <a:r>
              <a:rPr lang="th-TH" sz="2400" b="1" dirty="0" smtClean="0"/>
              <a:t>ภาค </a:t>
            </a:r>
            <a:r>
              <a:rPr lang="th-TH" sz="2400" b="1" dirty="0" smtClean="0">
                <a:cs typeface="+mj-cs"/>
              </a:rPr>
              <a:t> </a:t>
            </a:r>
          </a:p>
          <a:p>
            <a:r>
              <a:rPr lang="th-TH" sz="2400" b="1" dirty="0" smtClean="0">
                <a:cs typeface="+mj-cs"/>
              </a:rPr>
              <a:t>                       เพราะ</a:t>
            </a:r>
            <a:r>
              <a:rPr lang="th-TH" sz="2400" b="1" dirty="0">
                <a:cs typeface="+mj-cs"/>
              </a:rPr>
              <a:t>มีเวลาเรียนไม่ถึงร้อยละ</a:t>
            </a:r>
            <a:r>
              <a:rPr lang="en-US" sz="2400" b="1" dirty="0">
                <a:cs typeface="+mj-cs"/>
              </a:rPr>
              <a:t> </a:t>
            </a:r>
            <a:r>
              <a:rPr lang="th-TH" sz="2400" b="1" dirty="0">
                <a:cs typeface="+mj-cs"/>
              </a:rPr>
              <a:t>๘๐</a:t>
            </a:r>
            <a:r>
              <a:rPr lang="en-US" sz="2400" b="1" dirty="0">
                <a:cs typeface="+mj-cs"/>
              </a:rPr>
              <a:t> </a:t>
            </a:r>
            <a:br>
              <a:rPr lang="en-US" sz="2400" b="1" dirty="0">
                <a:cs typeface="+mj-cs"/>
              </a:rPr>
            </a:br>
            <a:r>
              <a:rPr lang="th-TH" sz="2400" b="1" dirty="0" smtClean="0">
                <a:cs typeface="+mj-cs"/>
              </a:rPr>
              <a:t>                       ของ</a:t>
            </a:r>
            <a:r>
              <a:rPr lang="th-TH" sz="2400" b="1" dirty="0">
                <a:cs typeface="+mj-cs"/>
              </a:rPr>
              <a:t>เวลาเรียนทั้งหมดในรายวิชา</a:t>
            </a:r>
            <a:endParaRPr lang="en-US" sz="2400" b="1" dirty="0">
              <a:cs typeface="+mj-cs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583094" y="2362200"/>
            <a:ext cx="3972560" cy="4766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ร</a:t>
            </a:r>
            <a:r>
              <a:rPr lang="th-TH" sz="2400" dirty="0">
                <a:cs typeface="+mj-cs"/>
              </a:rPr>
              <a:t> </a:t>
            </a:r>
            <a:r>
              <a:rPr lang="th-TH" sz="2400" dirty="0" smtClean="0">
                <a:cs typeface="+mj-cs"/>
              </a:rPr>
              <a:t> หมายถึง</a:t>
            </a:r>
            <a:r>
              <a:rPr lang="en-US" sz="2400" dirty="0">
                <a:cs typeface="+mj-cs"/>
              </a:rPr>
              <a:t> </a:t>
            </a:r>
            <a:r>
              <a:rPr lang="th-TH" sz="2400" dirty="0">
                <a:cs typeface="+mj-cs"/>
              </a:rPr>
              <a:t>รอการตัดสิน</a:t>
            </a:r>
            <a:r>
              <a:rPr lang="en-US" sz="2400" dirty="0">
                <a:cs typeface="+mj-cs"/>
              </a:rPr>
              <a:t> </a:t>
            </a:r>
            <a:r>
              <a:rPr lang="th-TH" sz="2400" dirty="0">
                <a:cs typeface="+mj-cs"/>
              </a:rPr>
              <a:t>หรือตัดสินยังไม่ได้</a:t>
            </a:r>
            <a:endParaRPr lang="en-US" sz="2400" dirty="0">
              <a:cs typeface="+mj-cs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581401" y="2896447"/>
            <a:ext cx="5393266" cy="11819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>
              <a:spcAft>
                <a:spcPts val="0"/>
              </a:spcAft>
            </a:pPr>
            <a:r>
              <a:rPr lang="th-TH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Angsana New"/>
              </a:rPr>
              <a:t>ผ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หมายถึง ผ่าน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เกณฑ์การประเมิน โดยมีการเข้าร่วมกิจกรรม              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</a:t>
            </a:r>
          </a:p>
          <a:p>
            <a:pPr algn="thaiDist">
              <a:spcAft>
                <a:spcPts val="0"/>
              </a:spcAft>
            </a:pP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  ไม่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น้อยกว่าร้อยละ ๘๐ ของเวลาทั้งหมดที่จัดกิจกรรมของ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แต่   </a:t>
            </a:r>
          </a:p>
          <a:p>
            <a:pPr algn="thaiDist">
              <a:spcAft>
                <a:spcPts val="0"/>
              </a:spcAft>
            </a:pPr>
            <a:r>
              <a:rPr lang="th-TH" sz="2400" dirty="0">
                <a:latin typeface="Times New Roman"/>
                <a:ea typeface="Times New Roman"/>
                <a:cs typeface="Angsana New"/>
              </a:rPr>
              <a:t> 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 ละ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ภาคเรียน และผ่านจุดประสงค์สำคัญของกิจกรรมที่กำหนด</a:t>
            </a:r>
            <a:endParaRPr lang="en-US" sz="1800" dirty="0">
              <a:effectLst/>
              <a:latin typeface="Times New Roman"/>
              <a:ea typeface="Times New Roman"/>
              <a:cs typeface="Angsana New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3581401" y="4152900"/>
            <a:ext cx="5510954" cy="1390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>
              <a:spcAft>
                <a:spcPts val="0"/>
              </a:spcAft>
            </a:pPr>
            <a:r>
              <a:rPr lang="th-TH" sz="24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Angsana New"/>
              </a:rPr>
              <a:t>มผ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หมายถึง ไม่ผ่าน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เกณฑ์การประเมิน โดยมีการเข้าร่วมกิจกรรม 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</a:t>
            </a:r>
          </a:p>
          <a:p>
            <a:pPr algn="thaiDist">
              <a:spcAft>
                <a:spcPts val="0"/>
              </a:spcAft>
            </a:pP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     ไม่ถึงร้อย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ละ ๘๐ ของเวลาทั้งหมดที่จัดกิจกรรมของแต่ละ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ภาค  </a:t>
            </a:r>
          </a:p>
          <a:p>
            <a:pPr algn="thaiDist">
              <a:spcAft>
                <a:spcPts val="0"/>
              </a:spcAft>
            </a:pP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      เรียน และ/หรือไม่ผ่าน</a:t>
            </a:r>
            <a:r>
              <a:rPr lang="th-TH" sz="2400" dirty="0">
                <a:latin typeface="Times New Roman"/>
                <a:ea typeface="Times New Roman"/>
                <a:cs typeface="Angsana New"/>
              </a:rPr>
              <a:t>จุดประสงค์สำคัญของกิจกรรม</a:t>
            </a: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ที่  </a:t>
            </a:r>
          </a:p>
          <a:p>
            <a:pPr algn="thaiDist">
              <a:spcAft>
                <a:spcPts val="0"/>
              </a:spcAft>
            </a:pPr>
            <a:r>
              <a:rPr lang="th-TH" sz="2400" dirty="0" smtClean="0">
                <a:latin typeface="Times New Roman"/>
                <a:ea typeface="Times New Roman"/>
                <a:cs typeface="Angsana New"/>
              </a:rPr>
              <a:t>        กำหนด</a:t>
            </a:r>
            <a:endParaRPr lang="en-US" sz="1800" dirty="0">
              <a:effectLst/>
              <a:latin typeface="Times New Roman"/>
              <a:ea typeface="Times New Roman"/>
              <a:cs typeface="Angsana New"/>
            </a:endParaRPr>
          </a:p>
        </p:txBody>
      </p:sp>
      <p:sp>
        <p:nvSpPr>
          <p:cNvPr id="22" name="ลูกศรขวา 21"/>
          <p:cNvSpPr/>
          <p:nvPr/>
        </p:nvSpPr>
        <p:spPr>
          <a:xfrm>
            <a:off x="3276600" y="2781300"/>
            <a:ext cx="228600" cy="228600"/>
          </a:xfrm>
          <a:prstGeom prst="rightArrow">
            <a:avLst/>
          </a:prstGeom>
          <a:solidFill>
            <a:srgbClr val="FF66CC"/>
          </a:solidFill>
          <a:ln>
            <a:solidFill>
              <a:srgbClr val="FF006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3169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1" grpId="0" animBg="1"/>
      <p:bldP spid="13" grpId="0" animBg="1"/>
      <p:bldP spid="14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การประเมินการอ่าน คิดวิเคราะห์ และเขียน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304800" y="2362200"/>
            <a:ext cx="2890520" cy="1295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cs typeface="+mj-cs"/>
              </a:rPr>
              <a:t>การประเมิน </a:t>
            </a:r>
            <a:r>
              <a:rPr lang="th-TH" b="1" dirty="0">
                <a:cs typeface="+mj-cs"/>
              </a:rPr>
              <a:t>การอ่าน  คิดวิเคราะห์ และการ</a:t>
            </a:r>
            <a:r>
              <a:rPr lang="th-TH" b="1" dirty="0" smtClean="0">
                <a:cs typeface="+mj-cs"/>
              </a:rPr>
              <a:t>เขียน</a:t>
            </a:r>
          </a:p>
          <a:p>
            <a:r>
              <a:rPr lang="th-TH" b="1" dirty="0" smtClean="0">
                <a:cs typeface="+mj-cs"/>
              </a:rPr>
              <a:t>มี ๔ ระดับ ดังนี้ </a:t>
            </a:r>
            <a:endParaRPr lang="en-US" b="1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9" name="สี่เหลี่ยมผืนผ้า 8"/>
          <p:cNvSpPr/>
          <p:nvPr/>
        </p:nvSpPr>
        <p:spPr>
          <a:xfrm>
            <a:off x="3583094" y="1208193"/>
            <a:ext cx="5027460" cy="1066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 smtClean="0">
              <a:solidFill>
                <a:srgbClr val="FF0000"/>
              </a:solidFill>
              <a:cs typeface="+mj-cs"/>
            </a:endParaRPr>
          </a:p>
          <a:p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ระดับดีเยี่ยม (๓)</a:t>
            </a:r>
            <a:r>
              <a:rPr lang="th-TH" sz="2400" dirty="0"/>
              <a:t> </a:t>
            </a:r>
            <a:r>
              <a:rPr lang="th-TH" sz="2400" dirty="0" smtClean="0"/>
              <a:t> </a:t>
            </a:r>
            <a:r>
              <a:rPr lang="th-TH" sz="2400" dirty="0" smtClean="0">
                <a:cs typeface="+mj-cs"/>
              </a:rPr>
              <a:t>คือ</a:t>
            </a:r>
            <a:r>
              <a:rPr lang="en-US" sz="2400" dirty="0" smtClean="0">
                <a:cs typeface="+mj-cs"/>
              </a:rPr>
              <a:t>   </a:t>
            </a:r>
            <a:r>
              <a:rPr lang="th-TH" sz="2400" b="1" dirty="0">
                <a:cs typeface="+mj-cs"/>
              </a:rPr>
              <a:t>ผู้เรียนสามารถแสดงความสามารถในการอ่าน คิดวิเคราะห์  และเขียนสื่อความได้ด้วยตนเอง</a:t>
            </a:r>
            <a:r>
              <a:rPr lang="en-US" sz="2400" b="1" dirty="0">
                <a:cs typeface="+mj-cs"/>
              </a:rPr>
              <a:t>  </a:t>
            </a:r>
            <a:r>
              <a:rPr lang="th-TH" sz="2400" b="1" dirty="0">
                <a:cs typeface="+mj-cs"/>
              </a:rPr>
              <a:t>และสามารถแนะนำหรืออธิบายให้บุคคลอื่นทำได้</a:t>
            </a:r>
            <a:endParaRPr lang="en-US" sz="2400" b="1" dirty="0">
              <a:cs typeface="+mj-cs"/>
            </a:endParaRPr>
          </a:p>
          <a:p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ลูกศรขวา 21"/>
          <p:cNvSpPr/>
          <p:nvPr/>
        </p:nvSpPr>
        <p:spPr>
          <a:xfrm>
            <a:off x="3276600" y="2781300"/>
            <a:ext cx="228600" cy="228600"/>
          </a:xfrm>
          <a:prstGeom prst="rightArrow">
            <a:avLst/>
          </a:prstGeom>
          <a:solidFill>
            <a:srgbClr val="FF66CC"/>
          </a:solidFill>
          <a:ln>
            <a:solidFill>
              <a:srgbClr val="FF006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539914" y="2388447"/>
            <a:ext cx="5332306" cy="838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 smtClean="0"/>
          </a:p>
          <a:p>
            <a:endParaRPr lang="th-TH" sz="2400" b="1" dirty="0" smtClean="0">
              <a:solidFill>
                <a:srgbClr val="FF0000"/>
              </a:solidFill>
              <a:cs typeface="+mj-cs"/>
            </a:endParaRPr>
          </a:p>
          <a:p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ระดับดี</a:t>
            </a:r>
            <a:r>
              <a:rPr lang="en-US" sz="24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(๒)</a:t>
            </a:r>
            <a:r>
              <a:rPr lang="en-US" sz="2400" dirty="0" smtClean="0">
                <a:solidFill>
                  <a:srgbClr val="FF0000"/>
                </a:solidFill>
                <a:cs typeface="+mj-cs"/>
              </a:rPr>
              <a:t>  </a:t>
            </a:r>
            <a:r>
              <a:rPr lang="th-TH" sz="2400" dirty="0" smtClean="0">
                <a:cs typeface="+mj-cs"/>
              </a:rPr>
              <a:t>คือ</a:t>
            </a:r>
            <a:r>
              <a:rPr lang="en-US" sz="2400" dirty="0" smtClean="0">
                <a:cs typeface="+mj-cs"/>
              </a:rPr>
              <a:t>  </a:t>
            </a:r>
            <a:r>
              <a:rPr lang="th-TH" sz="2400" b="1" dirty="0">
                <a:cs typeface="+mj-cs"/>
              </a:rPr>
              <a:t>ผู้เรียนสามารถแสดงความสามารถในการ</a:t>
            </a:r>
            <a:r>
              <a:rPr lang="th-TH" sz="2400" b="1" dirty="0" smtClean="0">
                <a:cs typeface="+mj-cs"/>
              </a:rPr>
              <a:t>อ่านคิด</a:t>
            </a:r>
            <a:r>
              <a:rPr lang="th-TH" sz="2400" b="1" dirty="0">
                <a:cs typeface="+mj-cs"/>
              </a:rPr>
              <a:t>วิเคราะห์  และเขียนสื่อความได้โดยคิด</a:t>
            </a:r>
            <a:r>
              <a:rPr lang="th-TH" sz="2400" b="1" dirty="0" smtClean="0">
                <a:cs typeface="+mj-cs"/>
              </a:rPr>
              <a:t>เอง</a:t>
            </a:r>
            <a:r>
              <a:rPr lang="th-TH" sz="2400" b="1" dirty="0">
                <a:cs typeface="+mj-cs"/>
              </a:rPr>
              <a:t>ไม่ได้อาศัยผู้ชี้แนะ </a:t>
            </a:r>
            <a:r>
              <a:rPr lang="en-US" sz="2400" dirty="0">
                <a:cs typeface="+mj-cs"/>
              </a:rPr>
              <a:t/>
            </a:r>
            <a:br>
              <a:rPr lang="en-US" sz="2400" dirty="0">
                <a:cs typeface="+mj-cs"/>
              </a:rPr>
            </a:br>
            <a:r>
              <a:rPr lang="en-US" sz="2400" dirty="0"/>
              <a:t> 					</a:t>
            </a:r>
            <a:br>
              <a:rPr lang="en-US" sz="2400" dirty="0"/>
            </a:br>
            <a:r>
              <a:rPr lang="en-US" sz="2400" dirty="0"/>
              <a:t> 					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539914" y="3390900"/>
            <a:ext cx="5418666" cy="1066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ระดับพอใช้</a:t>
            </a:r>
            <a:r>
              <a:rPr lang="en-US" sz="24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</a:rPr>
              <a:t>(๑)</a:t>
            </a:r>
            <a:r>
              <a:rPr lang="en-US" sz="2400" dirty="0" smtClean="0">
                <a:solidFill>
                  <a:srgbClr val="FF0000"/>
                </a:solidFill>
                <a:cs typeface="+mj-cs"/>
              </a:rPr>
              <a:t>  </a:t>
            </a:r>
            <a:r>
              <a:rPr lang="th-TH" sz="2400" dirty="0" smtClean="0">
                <a:cs typeface="+mj-cs"/>
              </a:rPr>
              <a:t>คือ  </a:t>
            </a:r>
            <a:r>
              <a:rPr lang="th-TH" sz="2400" b="1" dirty="0">
                <a:cs typeface="+mj-cs"/>
              </a:rPr>
              <a:t>ผู้เรียนสามารถแสดงความสามารถในการ</a:t>
            </a:r>
            <a:r>
              <a:rPr lang="th-TH" sz="2400" b="1" dirty="0" smtClean="0">
                <a:cs typeface="+mj-cs"/>
              </a:rPr>
              <a:t>อ่าน คิด</a:t>
            </a:r>
            <a:r>
              <a:rPr lang="th-TH" sz="2400" b="1" dirty="0">
                <a:cs typeface="+mj-cs"/>
              </a:rPr>
              <a:t>วิเคราะห์  และเขียนได้โดยมีผู้ชี้แนะ</a:t>
            </a:r>
            <a:r>
              <a:rPr lang="en-US" sz="2400" b="1" dirty="0">
                <a:cs typeface="+mj-cs"/>
              </a:rPr>
              <a:t>  </a:t>
            </a:r>
            <a:r>
              <a:rPr lang="th-TH" sz="2400" b="1" dirty="0">
                <a:cs typeface="+mj-cs"/>
              </a:rPr>
              <a:t>แล้วทำ</a:t>
            </a:r>
            <a:r>
              <a:rPr lang="th-TH" sz="2400" b="1" dirty="0" smtClean="0">
                <a:cs typeface="+mj-cs"/>
              </a:rPr>
              <a:t>ตามจน</a:t>
            </a:r>
            <a:r>
              <a:rPr lang="th-TH" sz="2400" b="1" dirty="0">
                <a:cs typeface="+mj-cs"/>
              </a:rPr>
              <a:t>เกิดความสำเร็จ  </a:t>
            </a:r>
            <a:r>
              <a:rPr lang="en-US" sz="2400" b="1" dirty="0">
                <a:cs typeface="+mj-cs"/>
              </a:rPr>
              <a:t> </a:t>
            </a: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515360" y="4539403"/>
            <a:ext cx="5552440" cy="10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smtClean="0">
                <a:solidFill>
                  <a:srgbClr val="FF0000"/>
                </a:solidFill>
                <a:cs typeface="+mj-cs"/>
              </a:rPr>
              <a:t>ระดับควรปรับปรุง</a:t>
            </a:r>
            <a:r>
              <a:rPr lang="en-US" sz="24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400" b="1" dirty="0" smtClean="0">
                <a:solidFill>
                  <a:srgbClr val="FF0000"/>
                </a:solidFill>
              </a:rPr>
              <a:t>(๐)</a:t>
            </a:r>
            <a:r>
              <a:rPr lang="en-US" sz="2400" dirty="0" smtClean="0">
                <a:solidFill>
                  <a:srgbClr val="FF0000"/>
                </a:solidFill>
                <a:cs typeface="+mj-cs"/>
              </a:rPr>
              <a:t>  </a:t>
            </a:r>
            <a:r>
              <a:rPr lang="th-TH" sz="2400" dirty="0" smtClean="0">
                <a:cs typeface="+mj-cs"/>
              </a:rPr>
              <a:t>คือ  </a:t>
            </a:r>
            <a:r>
              <a:rPr lang="th-TH" sz="2400" b="1" dirty="0">
                <a:cs typeface="+mj-cs"/>
              </a:rPr>
              <a:t>ผู้</a:t>
            </a:r>
            <a:r>
              <a:rPr lang="th-TH" sz="2400" b="1" dirty="0" smtClean="0">
                <a:cs typeface="+mj-cs"/>
              </a:rPr>
              <a:t>เรียนไม่สามารถแสดงความสามารถ</a:t>
            </a:r>
            <a:r>
              <a:rPr lang="th-TH" sz="2400" b="1" dirty="0"/>
              <a:t>ใ</a:t>
            </a:r>
            <a:r>
              <a:rPr lang="th-TH" sz="2400" b="1" dirty="0" smtClean="0">
                <a:cs typeface="+mj-cs"/>
              </a:rPr>
              <a:t>น</a:t>
            </a:r>
            <a:r>
              <a:rPr lang="th-TH" sz="2400" b="1" dirty="0">
                <a:cs typeface="+mj-cs"/>
              </a:rPr>
              <a:t>การ</a:t>
            </a:r>
            <a:r>
              <a:rPr lang="th-TH" sz="2400" b="1" dirty="0" smtClean="0">
                <a:cs typeface="+mj-cs"/>
              </a:rPr>
              <a:t>อ่าน  คิด</a:t>
            </a:r>
            <a:r>
              <a:rPr lang="th-TH" sz="2400" b="1" dirty="0">
                <a:cs typeface="+mj-cs"/>
              </a:rPr>
              <a:t>วิเคราะห์  และเขียน</a:t>
            </a:r>
            <a:r>
              <a:rPr lang="th-TH" sz="2400" b="1" dirty="0" smtClean="0">
                <a:cs typeface="+mj-cs"/>
              </a:rPr>
              <a:t>ได้ ถึงแม้จะมีผู้ชี้แนะ</a:t>
            </a:r>
            <a:endParaRPr lang="en-US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29958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22" grpId="0" animBg="1"/>
      <p:bldP spid="15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การประเมินคุณลักษณะอันพึงประสงค์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304800" y="2362200"/>
            <a:ext cx="2890520" cy="12954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b="1" dirty="0" smtClean="0">
                <a:cs typeface="+mj-cs"/>
              </a:rPr>
              <a:t>การประเมิน คุณลักษณะอันพึงประสงค์</a:t>
            </a:r>
          </a:p>
          <a:p>
            <a:r>
              <a:rPr lang="th-TH" b="1" dirty="0" smtClean="0">
                <a:cs typeface="+mj-cs"/>
              </a:rPr>
              <a:t>มี ๔ ระดับ ดังนี้ </a:t>
            </a:r>
            <a:endParaRPr lang="en-US" b="1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  <p:sp>
        <p:nvSpPr>
          <p:cNvPr id="9" name="สี่เหลี่ยมผืนผ้า 8"/>
          <p:cNvSpPr/>
          <p:nvPr/>
        </p:nvSpPr>
        <p:spPr>
          <a:xfrm>
            <a:off x="3561504" y="1065914"/>
            <a:ext cx="5375486" cy="1219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 smtClean="0">
              <a:solidFill>
                <a:srgbClr val="FF0000"/>
              </a:solidFill>
              <a:cs typeface="+mj-cs"/>
            </a:endParaRPr>
          </a:p>
          <a:p>
            <a:r>
              <a:rPr lang="th-TH" sz="2200" b="1" dirty="0" smtClean="0">
                <a:solidFill>
                  <a:srgbClr val="FF0000"/>
                </a:solidFill>
                <a:cs typeface="+mj-cs"/>
              </a:rPr>
              <a:t>ระดับดีเยี่ยม (๓)</a:t>
            </a:r>
            <a:r>
              <a:rPr lang="th-TH" sz="2200" b="1" dirty="0">
                <a:cs typeface="+mj-cs"/>
              </a:rPr>
              <a:t> </a:t>
            </a:r>
            <a:r>
              <a:rPr lang="th-TH" sz="2200" b="1" dirty="0" smtClean="0">
                <a:cs typeface="+mj-cs"/>
              </a:rPr>
              <a:t> คือ</a:t>
            </a:r>
            <a:r>
              <a:rPr lang="en-US" sz="2200" dirty="0" smtClean="0">
                <a:cs typeface="+mj-cs"/>
              </a:rPr>
              <a:t>  </a:t>
            </a:r>
            <a:r>
              <a:rPr lang="th-TH" sz="2200" b="1" dirty="0" smtClean="0">
                <a:cs typeface="+mj-cs"/>
              </a:rPr>
              <a:t>ผู้เรียนปฏิบัติตนตามคุณลักษณะจนเป็นนิสัย และนำไปใช้ในชีวิตประจำวันเพื่อประโยชน์สุขของตนเองและสังคม โดยมีผลการประเมินระดับดีเยี่ยม จำนวน ๕- ๘ คุณลักษณ</a:t>
            </a:r>
            <a:r>
              <a:rPr lang="th-TH" sz="2200" dirty="0" smtClean="0">
                <a:cs typeface="+mj-cs"/>
              </a:rPr>
              <a:t>ะ</a:t>
            </a:r>
            <a:endParaRPr lang="en-US" sz="2200" dirty="0" smtClean="0">
              <a:cs typeface="+mj-cs"/>
            </a:endParaRPr>
          </a:p>
          <a:p>
            <a:endParaRPr lang="en-US" sz="2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22" name="ลูกศรขวา 21"/>
          <p:cNvSpPr/>
          <p:nvPr/>
        </p:nvSpPr>
        <p:spPr>
          <a:xfrm>
            <a:off x="3276600" y="2781300"/>
            <a:ext cx="228600" cy="228600"/>
          </a:xfrm>
          <a:prstGeom prst="rightArrow">
            <a:avLst/>
          </a:prstGeom>
          <a:solidFill>
            <a:srgbClr val="FF66CC"/>
          </a:solidFill>
          <a:ln>
            <a:solidFill>
              <a:srgbClr val="FF006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561081" y="2362200"/>
            <a:ext cx="5332306" cy="9516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 smtClean="0"/>
          </a:p>
          <a:p>
            <a:endParaRPr lang="th-TH" sz="2400" b="1" dirty="0" smtClean="0">
              <a:solidFill>
                <a:srgbClr val="FF0000"/>
              </a:solidFill>
              <a:cs typeface="+mj-cs"/>
            </a:endParaRPr>
          </a:p>
          <a:p>
            <a:r>
              <a:rPr lang="th-TH" sz="2200" b="1" dirty="0" smtClean="0">
                <a:solidFill>
                  <a:srgbClr val="FF0000"/>
                </a:solidFill>
                <a:cs typeface="+mj-cs"/>
              </a:rPr>
              <a:t>ระดับดี</a:t>
            </a:r>
            <a:r>
              <a:rPr lang="en-US" sz="22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200" b="1" dirty="0" smtClean="0">
                <a:solidFill>
                  <a:srgbClr val="FF0000"/>
                </a:solidFill>
                <a:cs typeface="+mj-cs"/>
              </a:rPr>
              <a:t>(๒)</a:t>
            </a:r>
            <a:r>
              <a:rPr lang="en-US" sz="2200" dirty="0" smtClean="0">
                <a:solidFill>
                  <a:srgbClr val="FF0000"/>
                </a:solidFill>
                <a:cs typeface="+mj-cs"/>
              </a:rPr>
              <a:t>  </a:t>
            </a:r>
            <a:r>
              <a:rPr lang="th-TH" sz="2200" b="1" dirty="0" smtClean="0">
                <a:cs typeface="+mj-cs"/>
              </a:rPr>
              <a:t>คือ ผู้เรียนมีคุณลักษณะในการปฏิบัติตามกฎเกณฑ์ เพื่อให้เป็นที่ยอมรับของสังคม</a:t>
            </a:r>
            <a:r>
              <a:rPr lang="en-US" sz="2200" b="1" dirty="0" smtClean="0">
                <a:cs typeface="+mj-cs"/>
              </a:rPr>
              <a:t> </a:t>
            </a:r>
            <a:r>
              <a:rPr lang="th-TH" sz="2200" b="1" dirty="0" smtClean="0">
                <a:cs typeface="+mj-cs"/>
              </a:rPr>
              <a:t>โดยมีผลการประเมินระดับดี จำนวน ๕-๘ คุณลักษณะ</a:t>
            </a:r>
            <a:r>
              <a:rPr lang="en-US" sz="2200" b="1" dirty="0">
                <a:cs typeface="+mj-cs"/>
              </a:rPr>
              <a:t/>
            </a:r>
            <a:br>
              <a:rPr lang="en-US" sz="2200" b="1" dirty="0">
                <a:cs typeface="+mj-cs"/>
              </a:rPr>
            </a:br>
            <a:r>
              <a:rPr lang="en-US" sz="2400" dirty="0"/>
              <a:t> 					</a:t>
            </a:r>
            <a:br>
              <a:rPr lang="en-US" sz="2400" dirty="0"/>
            </a:br>
            <a:r>
              <a:rPr lang="en-US" sz="2400" dirty="0"/>
              <a:t> 					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544994" y="3415453"/>
            <a:ext cx="5418666" cy="9144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2400" b="1" dirty="0" smtClean="0">
              <a:solidFill>
                <a:srgbClr val="FF0000"/>
              </a:solidFill>
              <a:cs typeface="+mj-cs"/>
            </a:endParaRPr>
          </a:p>
          <a:p>
            <a:r>
              <a:rPr lang="th-TH" sz="2200" b="1" dirty="0" smtClean="0">
                <a:solidFill>
                  <a:srgbClr val="FF0000"/>
                </a:solidFill>
                <a:cs typeface="+mj-cs"/>
              </a:rPr>
              <a:t>ระดับผ่าน</a:t>
            </a:r>
            <a:r>
              <a:rPr lang="en-US" sz="22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200" b="1" dirty="0" smtClean="0">
                <a:solidFill>
                  <a:srgbClr val="FF0000"/>
                </a:solidFill>
              </a:rPr>
              <a:t>(๑)</a:t>
            </a:r>
            <a:r>
              <a:rPr lang="en-US" sz="22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200" b="1" dirty="0" smtClean="0">
                <a:cs typeface="+mj-cs"/>
              </a:rPr>
              <a:t>คือ  </a:t>
            </a:r>
            <a:r>
              <a:rPr lang="th-TH" sz="2200" b="1" dirty="0">
                <a:cs typeface="+mj-cs"/>
              </a:rPr>
              <a:t>ผู้</a:t>
            </a:r>
            <a:r>
              <a:rPr lang="th-TH" sz="2200" b="1" dirty="0" smtClean="0">
                <a:cs typeface="+mj-cs"/>
              </a:rPr>
              <a:t>เรียนรับรู้และ</a:t>
            </a:r>
            <a:r>
              <a:rPr lang="th-TH" sz="2200" b="1" dirty="0" err="1" smtClean="0">
                <a:cs typeface="+mj-cs"/>
              </a:rPr>
              <a:t>ปฎิบัติ</a:t>
            </a:r>
            <a:r>
              <a:rPr lang="th-TH" sz="2200" b="1" dirty="0" smtClean="0">
                <a:cs typeface="+mj-cs"/>
              </a:rPr>
              <a:t>ตาม</a:t>
            </a:r>
            <a:r>
              <a:rPr lang="th-TH" sz="2200" b="1" dirty="0" err="1" smtClean="0">
                <a:cs typeface="+mj-cs"/>
              </a:rPr>
              <a:t>กฏเกณฑ์</a:t>
            </a:r>
            <a:r>
              <a:rPr lang="th-TH" sz="2200" b="1" dirty="0" smtClean="0">
                <a:cs typeface="+mj-cs"/>
              </a:rPr>
              <a:t>และเงื่อนไข  </a:t>
            </a:r>
            <a:r>
              <a:rPr lang="th-TH" sz="2200" b="1" dirty="0">
                <a:cs typeface="+mj-cs"/>
              </a:rPr>
              <a:t>โดยมีผลการประเมิน</a:t>
            </a:r>
            <a:r>
              <a:rPr lang="th-TH" sz="2200" b="1" dirty="0" smtClean="0">
                <a:cs typeface="+mj-cs"/>
              </a:rPr>
              <a:t>ระดับผ่าน </a:t>
            </a:r>
            <a:r>
              <a:rPr lang="th-TH" sz="2200" b="1" dirty="0">
                <a:cs typeface="+mj-cs"/>
              </a:rPr>
              <a:t>จำนวน ๕-๘ คุณลักษณะ</a:t>
            </a:r>
            <a:r>
              <a:rPr lang="en-US" sz="2200" b="1" dirty="0"/>
              <a:t/>
            </a:r>
            <a:br>
              <a:rPr lang="en-US" sz="2200" b="1" dirty="0"/>
            </a:br>
            <a:endParaRPr lang="en-US" sz="2200" b="1" dirty="0">
              <a:cs typeface="+mj-cs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552614" y="4424680"/>
            <a:ext cx="5515186" cy="10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200" b="1" dirty="0" smtClean="0">
                <a:solidFill>
                  <a:srgbClr val="FF0000"/>
                </a:solidFill>
                <a:cs typeface="+mj-cs"/>
              </a:rPr>
              <a:t>ระดับไม่ผ่าน (๐)</a:t>
            </a:r>
            <a:r>
              <a:rPr lang="en-US" sz="2200" b="1" dirty="0" smtClean="0">
                <a:solidFill>
                  <a:srgbClr val="FF0000"/>
                </a:solidFill>
                <a:cs typeface="+mj-cs"/>
              </a:rPr>
              <a:t>  </a:t>
            </a:r>
            <a:r>
              <a:rPr lang="th-TH" sz="2200" b="1" dirty="0" smtClean="0">
                <a:cs typeface="+mj-cs"/>
              </a:rPr>
              <a:t>คือ  </a:t>
            </a:r>
            <a:r>
              <a:rPr lang="th-TH" sz="2200" b="1" dirty="0">
                <a:cs typeface="+mj-cs"/>
              </a:rPr>
              <a:t>ผู้</a:t>
            </a:r>
            <a:r>
              <a:rPr lang="th-TH" sz="2200" b="1" dirty="0" smtClean="0">
                <a:cs typeface="+mj-cs"/>
              </a:rPr>
              <a:t>เรียนรับรู้และปฏิบัติได้ไม่ครบตามกฎเกณฑ์ โดยพิจารณาจากผลการประเมินระดับไม่ผ่าน ตั้งแต่ 1 คุณลักษณะขึ้นไป</a:t>
            </a:r>
            <a:endParaRPr lang="en-US" sz="22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21634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22" grpId="0" animBg="1"/>
      <p:bldP spid="15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952500"/>
          </a:xfrm>
          <a:solidFill>
            <a:srgbClr val="FF7C80">
              <a:alpha val="69804"/>
            </a:srgb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การตัดสินผลการเรียน 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5543550"/>
            <a:ext cx="9144000" cy="17145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100" dirty="0">
              <a:solidFill>
                <a:sysClr val="windowText" lastClr="000000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066800" y="1181100"/>
            <a:ext cx="7086600" cy="38862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dirty="0" smtClean="0"/>
          </a:p>
          <a:p>
            <a:endParaRPr lang="th-TH" dirty="0" smtClean="0"/>
          </a:p>
          <a:p>
            <a:endParaRPr lang="th-TH" sz="2600" dirty="0" smtClean="0"/>
          </a:p>
          <a:p>
            <a:r>
              <a:rPr lang="th-TH" sz="2600" b="1" dirty="0" smtClean="0"/>
              <a:t>๑.  </a:t>
            </a:r>
            <a:r>
              <a:rPr lang="th-TH" sz="2600" b="1" dirty="0">
                <a:cs typeface="+mj-cs"/>
              </a:rPr>
              <a:t>พิจารณาตัดสินผลการเรียนเป็นรายวิชา</a:t>
            </a:r>
            <a:endParaRPr lang="en-US" sz="2600" b="1" dirty="0">
              <a:cs typeface="+mj-cs"/>
            </a:endParaRPr>
          </a:p>
          <a:p>
            <a:r>
              <a:rPr lang="th-TH" sz="2600" b="1" dirty="0" smtClean="0">
                <a:cs typeface="+mj-cs"/>
              </a:rPr>
              <a:t>๒.  พิจารณา</a:t>
            </a:r>
            <a:r>
              <a:rPr lang="th-TH" sz="2600" b="1" dirty="0">
                <a:cs typeface="+mj-cs"/>
              </a:rPr>
              <a:t>ตัดสินว่าผู้เรียนได้หน่วย</a:t>
            </a:r>
            <a:r>
              <a:rPr lang="th-TH" sz="2600" b="1" dirty="0" err="1">
                <a:cs typeface="+mj-cs"/>
              </a:rPr>
              <a:t>กิต</a:t>
            </a:r>
            <a:r>
              <a:rPr lang="th-TH" sz="2600" b="1" dirty="0">
                <a:cs typeface="+mj-cs"/>
              </a:rPr>
              <a:t> </a:t>
            </a:r>
            <a:r>
              <a:rPr lang="th-TH" sz="2600" b="1" dirty="0" smtClean="0">
                <a:cs typeface="+mj-cs"/>
              </a:rPr>
              <a:t> เฉพาะ</a:t>
            </a:r>
            <a:r>
              <a:rPr lang="th-TH" sz="2600" b="1" dirty="0">
                <a:cs typeface="+mj-cs"/>
              </a:rPr>
              <a:t>ผู้ที่สอบได้ผลการเรียน </a:t>
            </a:r>
            <a:endParaRPr lang="th-TH" sz="2600" b="1" dirty="0" smtClean="0">
              <a:cs typeface="+mj-cs"/>
            </a:endParaRPr>
          </a:p>
          <a:p>
            <a:r>
              <a:rPr lang="th-TH" sz="2600" b="1" dirty="0">
                <a:cs typeface="+mj-cs"/>
              </a:rPr>
              <a:t> </a:t>
            </a:r>
            <a:r>
              <a:rPr lang="th-TH" sz="2600" b="1" dirty="0" smtClean="0">
                <a:cs typeface="+mj-cs"/>
              </a:rPr>
              <a:t>     </a:t>
            </a:r>
            <a:r>
              <a:rPr lang="th-TH" sz="2600" b="1" dirty="0" smtClean="0">
                <a:solidFill>
                  <a:srgbClr val="FF0000"/>
                </a:solidFill>
                <a:cs typeface="+mj-cs"/>
              </a:rPr>
              <a:t>๑ ถึง </a:t>
            </a:r>
            <a:r>
              <a:rPr lang="th-TH" sz="2600" b="1" dirty="0">
                <a:solidFill>
                  <a:srgbClr val="FF0000"/>
                </a:solidFill>
                <a:cs typeface="+mj-cs"/>
              </a:rPr>
              <a:t>๔ เท่านั้น </a:t>
            </a:r>
            <a:endParaRPr lang="en-US" sz="2600" b="1" dirty="0">
              <a:solidFill>
                <a:srgbClr val="FF0000"/>
              </a:solidFill>
              <a:cs typeface="+mj-cs"/>
            </a:endParaRPr>
          </a:p>
          <a:p>
            <a:r>
              <a:rPr lang="th-TH" sz="2600" b="1" dirty="0" smtClean="0">
                <a:cs typeface="+mj-cs"/>
              </a:rPr>
              <a:t>๓. วัดผล</a:t>
            </a:r>
            <a:r>
              <a:rPr lang="th-TH" sz="2600" b="1" dirty="0">
                <a:cs typeface="+mj-cs"/>
              </a:rPr>
              <a:t>ปลายภาคเรียน เฉพาะผู้ที่มีเวลาเรียนตลอดเวลาเรียน</a:t>
            </a:r>
            <a:r>
              <a:rPr lang="th-TH" sz="2600" b="1" dirty="0">
                <a:solidFill>
                  <a:srgbClr val="FF0000"/>
                </a:solidFill>
                <a:cs typeface="+mj-cs"/>
              </a:rPr>
              <a:t>ไม่</a:t>
            </a:r>
            <a:r>
              <a:rPr lang="th-TH" sz="2600" b="1" dirty="0" smtClean="0">
                <a:solidFill>
                  <a:srgbClr val="FF0000"/>
                </a:solidFill>
                <a:cs typeface="+mj-cs"/>
              </a:rPr>
              <a:t>น้อย  </a:t>
            </a:r>
          </a:p>
          <a:p>
            <a:r>
              <a:rPr lang="th-TH" sz="2600" b="1" dirty="0" smtClean="0">
                <a:solidFill>
                  <a:srgbClr val="FF0000"/>
                </a:solidFill>
                <a:cs typeface="+mj-cs"/>
              </a:rPr>
              <a:t>     กว่า</a:t>
            </a:r>
            <a:r>
              <a:rPr lang="th-TH" sz="2600" b="1" dirty="0">
                <a:solidFill>
                  <a:srgbClr val="FF0000"/>
                </a:solidFill>
                <a:cs typeface="+mj-cs"/>
              </a:rPr>
              <a:t>ร้อยละ ๘๐ </a:t>
            </a:r>
            <a:r>
              <a:rPr lang="th-TH" sz="2600" b="1" dirty="0">
                <a:cs typeface="+mj-cs"/>
              </a:rPr>
              <a:t>ของเวลาเรียนในรายวิชานั้น 		</a:t>
            </a:r>
            <a:endParaRPr lang="th-TH" sz="2600" b="1" dirty="0" smtClean="0">
              <a:cs typeface="+mj-cs"/>
            </a:endParaRPr>
          </a:p>
          <a:p>
            <a:r>
              <a:rPr lang="th-TH" sz="2600" b="1" dirty="0" smtClean="0">
                <a:cs typeface="+mj-cs"/>
              </a:rPr>
              <a:t>๔. ผู้เรียน</a:t>
            </a:r>
            <a:r>
              <a:rPr lang="th-TH" sz="2600" b="1" dirty="0">
                <a:cs typeface="+mj-cs"/>
              </a:rPr>
              <a:t>ที่มีเวลาไม่ถึงร้อยละ ๘๐ ของเวลาเรียนในรายวิชานั้น</a:t>
            </a:r>
            <a:r>
              <a:rPr lang="th-TH" sz="2600" b="1" dirty="0" smtClean="0">
                <a:cs typeface="+mj-cs"/>
              </a:rPr>
              <a:t>และ</a:t>
            </a:r>
          </a:p>
          <a:p>
            <a:r>
              <a:rPr lang="th-TH" sz="2600" b="1" dirty="0">
                <a:cs typeface="+mj-cs"/>
              </a:rPr>
              <a:t> </a:t>
            </a:r>
            <a:r>
              <a:rPr lang="th-TH" sz="2600" b="1" dirty="0" smtClean="0">
                <a:cs typeface="+mj-cs"/>
              </a:rPr>
              <a:t>    ไม่ได้</a:t>
            </a:r>
            <a:r>
              <a:rPr lang="th-TH" sz="2600" b="1" dirty="0">
                <a:cs typeface="+mj-cs"/>
              </a:rPr>
              <a:t>รับการผ่อนผันให้เข้ารับการวัดผลปลายภาคเรียน ให้</a:t>
            </a:r>
            <a:r>
              <a:rPr lang="th-TH" sz="2600" b="1" dirty="0" smtClean="0">
                <a:cs typeface="+mj-cs"/>
              </a:rPr>
              <a:t>ได้ผล</a:t>
            </a:r>
          </a:p>
          <a:p>
            <a:r>
              <a:rPr lang="th-TH" sz="2600" b="1" dirty="0">
                <a:cs typeface="+mj-cs"/>
              </a:rPr>
              <a:t> </a:t>
            </a:r>
            <a:r>
              <a:rPr lang="th-TH" sz="2600" b="1" dirty="0" smtClean="0">
                <a:cs typeface="+mj-cs"/>
              </a:rPr>
              <a:t>    การ</a:t>
            </a:r>
            <a:r>
              <a:rPr lang="th-TH" sz="2600" b="1" dirty="0">
                <a:cs typeface="+mj-cs"/>
              </a:rPr>
              <a:t>เรียน </a:t>
            </a:r>
            <a:r>
              <a:rPr lang="en-US" sz="26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600" b="1" dirty="0" err="1">
                <a:solidFill>
                  <a:srgbClr val="FF0000"/>
                </a:solidFill>
                <a:cs typeface="+mj-cs"/>
              </a:rPr>
              <a:t>มส</a:t>
            </a:r>
            <a:r>
              <a:rPr lang="en-US" sz="2600" b="1" dirty="0" smtClean="0">
                <a:solidFill>
                  <a:srgbClr val="FF0000"/>
                </a:solidFill>
                <a:cs typeface="+mj-cs"/>
              </a:rPr>
              <a:t>”</a:t>
            </a:r>
          </a:p>
          <a:p>
            <a:r>
              <a:rPr lang="th-TH" sz="2600" b="1" dirty="0" smtClean="0">
                <a:solidFill>
                  <a:schemeClr val="tx1"/>
                </a:solidFill>
                <a:cs typeface="+mj-cs"/>
              </a:rPr>
              <a:t>๕.</a:t>
            </a:r>
            <a:r>
              <a:rPr lang="th-TH" sz="26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th-TH" sz="2600" b="1" dirty="0" smtClean="0">
                <a:cs typeface="+mj-cs"/>
              </a:rPr>
              <a:t>ผู้เรียน</a:t>
            </a:r>
            <a:r>
              <a:rPr lang="th-TH" sz="2600" b="1" dirty="0">
                <a:cs typeface="+mj-cs"/>
              </a:rPr>
              <a:t>ที่ไม่ผ่านเกณฑ์ขั้นต่ำที่กำหนดไว้ ให้ได้รับผลการเรียน </a:t>
            </a:r>
            <a:r>
              <a:rPr lang="en-US" sz="2600" b="1" dirty="0">
                <a:solidFill>
                  <a:srgbClr val="FF0000"/>
                </a:solidFill>
                <a:cs typeface="+mj-cs"/>
              </a:rPr>
              <a:t>“</a:t>
            </a:r>
            <a:r>
              <a:rPr lang="th-TH" sz="2600" b="1" dirty="0">
                <a:solidFill>
                  <a:srgbClr val="FF0000"/>
                </a:solidFill>
                <a:cs typeface="+mj-cs"/>
              </a:rPr>
              <a:t>๐</a:t>
            </a:r>
            <a:r>
              <a:rPr lang="en-US" sz="2600" b="1" dirty="0">
                <a:solidFill>
                  <a:srgbClr val="FF0000"/>
                </a:solidFill>
                <a:cs typeface="+mj-cs"/>
              </a:rPr>
              <a:t>”</a:t>
            </a:r>
          </a:p>
          <a:p>
            <a:endParaRPr lang="en-US" dirty="0" smtClean="0">
              <a:solidFill>
                <a:srgbClr val="FF0000"/>
              </a:solidFill>
              <a:cs typeface="+mj-cs"/>
            </a:endParaRPr>
          </a:p>
          <a:p>
            <a:endParaRPr lang="en-US" dirty="0" smtClean="0">
              <a:solidFill>
                <a:srgbClr val="FF0000"/>
              </a:solidFill>
              <a:cs typeface="+mj-cs"/>
            </a:endParaRPr>
          </a:p>
          <a:p>
            <a:endParaRPr lang="en-US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108" y="291655"/>
            <a:ext cx="1066892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847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875</TotalTime>
  <Words>1389</Words>
  <Application>Microsoft Office PowerPoint</Application>
  <PresentationFormat>On-screen Show (16:10)</PresentationFormat>
  <Paragraphs>328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Angsana New</vt:lpstr>
      <vt:lpstr>Arial</vt:lpstr>
      <vt:lpstr>Calibri</vt:lpstr>
      <vt:lpstr>Cordia New</vt:lpstr>
      <vt:lpstr>TH SarabunIT๙</vt:lpstr>
      <vt:lpstr>Times New Roman</vt:lpstr>
      <vt:lpstr>ชุดรูปแบบของ Office</vt:lpstr>
      <vt:lpstr>การอบรมเชิงปฏิบัติการ</vt:lpstr>
      <vt:lpstr>วิธีการวัดและประเมินผลการเรียนรู้ </vt:lpstr>
      <vt:lpstr>วิธีการวัดและประเมินผลการเรียนรู้ (ต่อ)</vt:lpstr>
      <vt:lpstr>วิธีการวัดและประเมินผลการเรียนรู้ (ต่อ)</vt:lpstr>
      <vt:lpstr>วิธีการวัดและประเมินผลการเรียนรู้ (ต่อ)</vt:lpstr>
      <vt:lpstr>วิธีการวัดและประเมินผลการเรียนรู้ (ต่อ)</vt:lpstr>
      <vt:lpstr>การประเมินการอ่าน คิดวิเคราะห์ และเขียน</vt:lpstr>
      <vt:lpstr>การประเมินคุณลักษณะอันพึงประสงค์</vt:lpstr>
      <vt:lpstr>การตัดสินผลการเรียน </vt:lpstr>
      <vt:lpstr>การตัดสินผลการเรียน </vt:lpstr>
      <vt:lpstr>ข้อปฏิบัติในการนับเวลาเรียนของผู้เรียน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  <vt:lpstr>ข้อปฏิบัติในการเปลี่ยนระดับผลการเรียน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Makky</dc:creator>
  <cp:lastModifiedBy>teacher</cp:lastModifiedBy>
  <cp:revision>95</cp:revision>
  <cp:lastPrinted>2017-06-14T00:31:47Z</cp:lastPrinted>
  <dcterms:created xsi:type="dcterms:W3CDTF">2012-05-25T21:53:38Z</dcterms:created>
  <dcterms:modified xsi:type="dcterms:W3CDTF">2017-06-22T03:14:34Z</dcterms:modified>
</cp:coreProperties>
</file>